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3" d="100"/>
          <a:sy n="83" d="100"/>
        </p:scale>
        <p:origin x="893"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543574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787568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948701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304398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36068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b="1"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130861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594812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576210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018501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728236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227399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72646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BY" dirty="0"/>
              <a:t> </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BY" sz="1200" kern="1200" dirty="0" err="1">
                <a:solidFill>
                  <a:schemeClr val="tx1"/>
                </a:solidFill>
                <a:effectLst/>
                <a:latin typeface="+mn-lt"/>
                <a:ea typeface="+mn-ea"/>
                <a:cs typeface="+mn-cs"/>
              </a:rPr>
              <a:t>you</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need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to</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collect</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data</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much</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and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relevant</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possible</a:t>
            </a:r>
            <a:r>
              <a:rPr lang="ru-BY" sz="1200" kern="1200" dirty="0">
                <a:solidFill>
                  <a:schemeClr val="tx1"/>
                </a:solidFill>
                <a:effectLst/>
                <a:latin typeface="+mn-lt"/>
                <a:ea typeface="+mn-ea"/>
                <a:cs typeface="+mn-cs"/>
              </a:rPr>
              <a:t>.</a:t>
            </a:r>
          </a:p>
          <a:p>
            <a:r>
              <a:rPr lang="ru-BY" sz="1200" kern="1200" dirty="0">
                <a:solidFill>
                  <a:schemeClr val="tx1"/>
                </a:solidFill>
                <a:effectLst/>
                <a:latin typeface="+mn-lt"/>
                <a:ea typeface="+mn-ea"/>
                <a:cs typeface="+mn-cs"/>
              </a:rPr>
              <a:t>You </a:t>
            </a:r>
            <a:r>
              <a:rPr lang="ru-BY" sz="1200" kern="1200" dirty="0" err="1">
                <a:solidFill>
                  <a:schemeClr val="tx1"/>
                </a:solidFill>
                <a:effectLst/>
                <a:latin typeface="+mn-lt"/>
                <a:ea typeface="+mn-ea"/>
                <a:cs typeface="+mn-cs"/>
              </a:rPr>
              <a:t>will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collecting</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data</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from</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various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sources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After</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your</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raw</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data</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has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been</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collected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you</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will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need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to</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improve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the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quality</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by</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performing</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data</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wrangling</a:t>
            </a:r>
            <a:r>
              <a:rPr lang="ru-BY" sz="1200" kern="1200" dirty="0">
                <a:solidFill>
                  <a:schemeClr val="tx1"/>
                </a:solidFill>
                <a:effectLst/>
                <a:latin typeface="+mn-lt"/>
                <a:ea typeface="+mn-ea"/>
                <a:cs typeface="+mn-cs"/>
              </a:rPr>
              <a:t>. </a:t>
            </a:r>
          </a:p>
          <a:p>
            <a:r>
              <a:rPr lang="ru-BY" sz="1200" kern="1200" dirty="0" err="1">
                <a:solidFill>
                  <a:schemeClr val="tx1"/>
                </a:solidFill>
                <a:effectLst/>
                <a:latin typeface="+mn-lt"/>
                <a:ea typeface="+mn-ea"/>
                <a:cs typeface="+mn-cs"/>
              </a:rPr>
              <a:t>Then</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you</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can</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start</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exploring</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the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processed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data</a:t>
            </a:r>
            <a:r>
              <a:rPr lang="ru-BY" sz="1200" kern="1200" dirty="0">
                <a:solidFill>
                  <a:schemeClr val="tx1"/>
                </a:solidFill>
                <a:effectLst/>
                <a:latin typeface="+mn-lt"/>
                <a:ea typeface="+mn-ea"/>
                <a:cs typeface="+mn-cs"/>
              </a:rPr>
              <a:t>.  We </a:t>
            </a:r>
            <a:r>
              <a:rPr lang="ru-BY" sz="1200" kern="1200" dirty="0" err="1">
                <a:solidFill>
                  <a:schemeClr val="tx1"/>
                </a:solidFill>
                <a:effectLst/>
                <a:latin typeface="+mn-lt"/>
                <a:ea typeface="+mn-ea"/>
                <a:cs typeface="+mn-cs"/>
              </a:rPr>
              <a:t>will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your</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guide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we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explore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some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really</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interesting</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real-world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datasets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together</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You'll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get</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to</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practice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your</a:t>
            </a:r>
            <a:r>
              <a:rPr lang="ru-BY" sz="1200" kern="1200" dirty="0">
                <a:solidFill>
                  <a:schemeClr val="tx1"/>
                </a:solidFill>
                <a:effectLst/>
                <a:latin typeface="+mn-lt"/>
                <a:ea typeface="+mn-ea"/>
                <a:cs typeface="+mn-cs"/>
              </a:rPr>
              <a:t> SQL </a:t>
            </a:r>
            <a:r>
              <a:rPr lang="ru-BY" sz="1200" kern="1200" dirty="0" err="1">
                <a:solidFill>
                  <a:schemeClr val="tx1"/>
                </a:solidFill>
                <a:effectLst/>
                <a:latin typeface="+mn-lt"/>
                <a:ea typeface="+mn-ea"/>
                <a:cs typeface="+mn-cs"/>
              </a:rPr>
              <a:t>skills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we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query</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the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data</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and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gather</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insights</a:t>
            </a:r>
            <a:r>
              <a:rPr lang="ru-BY" sz="1200" kern="1200" dirty="0">
                <a:solidFill>
                  <a:schemeClr val="tx1"/>
                </a:solidFill>
                <a:effectLst/>
                <a:latin typeface="+mn-lt"/>
                <a:ea typeface="+mn-ea"/>
                <a:cs typeface="+mn-cs"/>
              </a:rPr>
              <a:t>.  </a:t>
            </a:r>
          </a:p>
          <a:p>
            <a:r>
              <a:rPr lang="ru-BY" sz="1200" kern="1200" dirty="0" err="1">
                <a:solidFill>
                  <a:schemeClr val="tx1"/>
                </a:solidFill>
                <a:effectLst/>
                <a:latin typeface="+mn-lt"/>
                <a:ea typeface="+mn-ea"/>
                <a:cs typeface="+mn-cs"/>
              </a:rPr>
              <a:t>You'll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gain</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further</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insights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into</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the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data</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by</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applying</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some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basic</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statistical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analysis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and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data</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visualization</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you'll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able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to</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see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directly</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how</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variables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might</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related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to</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each</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other</a:t>
            </a:r>
            <a:r>
              <a:rPr lang="ru-BY" sz="1200" kern="1200" dirty="0">
                <a:solidFill>
                  <a:schemeClr val="tx1"/>
                </a:solidFill>
                <a:effectLst/>
                <a:latin typeface="+mn-lt"/>
                <a:ea typeface="+mn-ea"/>
                <a:cs typeface="+mn-cs"/>
              </a:rPr>
              <a:t>.   </a:t>
            </a:r>
          </a:p>
          <a:p>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We'll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drill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down</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into</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finer</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levels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of</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detail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by</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splitting</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the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data</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into</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groups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defined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by</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categorical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variables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or</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factors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in</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your</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data</a:t>
            </a:r>
            <a:r>
              <a:rPr lang="ru-BY" sz="1200" kern="1200" dirty="0">
                <a:solidFill>
                  <a:schemeClr val="tx1"/>
                </a:solidFill>
                <a:effectLst/>
                <a:latin typeface="+mn-lt"/>
                <a:ea typeface="+mn-ea"/>
                <a:cs typeface="+mn-cs"/>
              </a:rPr>
              <a:t>.  </a:t>
            </a:r>
          </a:p>
          <a:p>
            <a:r>
              <a:rPr lang="ru-BY" sz="1200" kern="1200" dirty="0">
                <a:solidFill>
                  <a:schemeClr val="tx1"/>
                </a:solidFill>
                <a:effectLst/>
                <a:latin typeface="+mn-lt"/>
                <a:ea typeface="+mn-ea"/>
                <a:cs typeface="+mn-cs"/>
              </a:rPr>
              <a:t>You </a:t>
            </a:r>
            <a:r>
              <a:rPr lang="ru-BY" sz="1200" kern="1200" dirty="0" err="1">
                <a:solidFill>
                  <a:schemeClr val="tx1"/>
                </a:solidFill>
                <a:effectLst/>
                <a:latin typeface="+mn-lt"/>
                <a:ea typeface="+mn-ea"/>
                <a:cs typeface="+mn-cs"/>
              </a:rPr>
              <a:t>will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guided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to</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build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evaluate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and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refine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predictive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models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for</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discovering</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more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exciting</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insights</a:t>
            </a:r>
            <a:r>
              <a:rPr lang="ru-BY" sz="1200" kern="1200" dirty="0">
                <a:solidFill>
                  <a:schemeClr val="tx1"/>
                </a:solidFill>
                <a:effectLst/>
                <a:latin typeface="+mn-lt"/>
                <a:ea typeface="+mn-ea"/>
                <a:cs typeface="+mn-cs"/>
              </a:rPr>
              <a:t>. </a:t>
            </a:r>
          </a:p>
          <a:p>
            <a:r>
              <a:rPr lang="ru-BY" sz="1200" kern="1200" dirty="0">
                <a:solidFill>
                  <a:schemeClr val="tx1"/>
                </a:solidFill>
                <a:effectLst/>
                <a:latin typeface="+mn-lt"/>
                <a:ea typeface="+mn-ea"/>
                <a:cs typeface="+mn-cs"/>
              </a:rPr>
              <a:t>The </a:t>
            </a:r>
            <a:r>
              <a:rPr lang="ru-BY" sz="1200" kern="1200" dirty="0" err="1">
                <a:solidFill>
                  <a:schemeClr val="tx1"/>
                </a:solidFill>
                <a:effectLst/>
                <a:latin typeface="+mn-lt"/>
                <a:ea typeface="+mn-ea"/>
                <a:cs typeface="+mn-cs"/>
              </a:rPr>
              <a:t>final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task</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of</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this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capstone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project</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is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to</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create</a:t>
            </a:r>
            <a:r>
              <a:rPr lang="ru-BY" sz="1200" kern="1200" dirty="0">
                <a:solidFill>
                  <a:schemeClr val="tx1"/>
                </a:solidFill>
                <a:effectLst/>
                <a:latin typeface="+mn-lt"/>
                <a:ea typeface="+mn-ea"/>
                <a:cs typeface="+mn-cs"/>
              </a:rPr>
              <a:t> a </a:t>
            </a:r>
            <a:r>
              <a:rPr lang="ru-BY" sz="1200" kern="1200" dirty="0" err="1">
                <a:solidFill>
                  <a:schemeClr val="tx1"/>
                </a:solidFill>
                <a:effectLst/>
                <a:latin typeface="+mn-lt"/>
                <a:ea typeface="+mn-ea"/>
                <a:cs typeface="+mn-cs"/>
              </a:rPr>
              <a:t>presentation</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that</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will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be</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developed</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into</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stories</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of</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all</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your</a:t>
            </a:r>
            <a:r>
              <a:rPr lang="ru-BY" sz="1200" kern="1200" dirty="0">
                <a:solidFill>
                  <a:schemeClr val="tx1"/>
                </a:solidFill>
                <a:effectLst/>
                <a:latin typeface="+mn-lt"/>
                <a:ea typeface="+mn-ea"/>
                <a:cs typeface="+mn-cs"/>
              </a:rPr>
              <a:t> </a:t>
            </a:r>
            <a:r>
              <a:rPr lang="ru-BY" sz="1200" kern="1200" dirty="0" err="1">
                <a:solidFill>
                  <a:schemeClr val="tx1"/>
                </a:solidFill>
                <a:effectLst/>
                <a:latin typeface="+mn-lt"/>
                <a:ea typeface="+mn-ea"/>
                <a:cs typeface="+mn-cs"/>
              </a:rPr>
              <a:t>analysis</a:t>
            </a:r>
            <a:r>
              <a:rPr lang="ru-BY" sz="1200" kern="1200" dirty="0">
                <a:solidFill>
                  <a:schemeClr val="tx1"/>
                </a:solidFill>
                <a:effectLst/>
                <a:latin typeface="+mn-lt"/>
                <a:ea typeface="+mn-ea"/>
                <a:cs typeface="+mn-cs"/>
              </a:rPr>
              <a:t>.</a:t>
            </a:r>
          </a:p>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680594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61551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06828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220303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024799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a:p>
            <a:endParaRPr lang="ru-BY"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903778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github.com/Alesia-Koo/to-try/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github.com/Alesia-Koo/to-try/blob/main/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esia-Koo/to-try/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Alesia-Koo/to-try/blob/main/lab_jupyter_launch_site_location%20(3).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github.com/Alesia-Koo/to-try/blob/main/spacex-dash-app%20(3).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ithub.com/Alesia-Koo/to-try/blob/main/SpaceX_Machine%20Learning%20Prediction_Part_5%20(2).ipynb"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cf-courses-data.s3.us.cloud-object-storage.appdomain.cloud/IBM-DS0321EN-SkillsNetwork/datasets/dataset_part_1.csv" TargetMode="External"/><Relationship Id="rId13" Type="http://schemas.openxmlformats.org/officeDocument/2006/relationships/hyperlink" Target="https://cf-courses-data.s3.us.cloud-object-storage.appdomain.cloud/IBM-DS0321EN-SkillsNetwork/datasets/dataset_part_3.csv" TargetMode="External"/><Relationship Id="rId18" Type="http://schemas.openxmlformats.org/officeDocument/2006/relationships/hyperlink" Target="https://plotly.com/python/pie-charts/" TargetMode="External"/><Relationship Id="rId26" Type="http://schemas.openxmlformats.org/officeDocument/2006/relationships/image" Target="../media/image78.png"/><Relationship Id="rId3" Type="http://schemas.openxmlformats.org/officeDocument/2006/relationships/image" Target="../media/image3.png"/><Relationship Id="rId21" Type="http://schemas.openxmlformats.org/officeDocument/2006/relationships/hyperlink" Target="https://cf-courses-data.s3.us.cloud-object-storage.appdomain.cloud/IBMDeveloperSkillsNetwork-DB0201EN-SkillsNetwork/labs/Labs_Coursera_V5/labs/Lab%20-%20String%20Patterns%20-%20Sorting%20-%20Grouping/instructional-labs.md.html?origin=www.coursera.org" TargetMode="External"/><Relationship Id="rId7" Type="http://schemas.openxmlformats.org/officeDocument/2006/relationships/hyperlink" Target="https://en.wikipedia.org/w/index.php?title=List_of_Falcon_9_and_Falcon_Heavy_launches&amp;oldid=1027686922" TargetMode="External"/><Relationship Id="rId12" Type="http://schemas.openxmlformats.org/officeDocument/2006/relationships/hyperlink" Target="https://cf-courses-data.s3.us.cloud-object-storage.appdomain.cloud/IBM-DS0321EN-SkillsNetwork/datasets/spacex_launch_geo.csv" TargetMode="External"/><Relationship Id="rId17" Type="http://schemas.openxmlformats.org/officeDocument/2006/relationships/hyperlink" Target="https://dash.plotly.com/dash-core-components/rangeslider" TargetMode="External"/><Relationship Id="rId25" Type="http://schemas.openxmlformats.org/officeDocument/2006/relationships/hyperlink" Target="https://cf-courses-data.s3.us.cloud-object-storage.appdomain.cloud/IBMDeveloperSkillsNetwork-DB0201EN-SkillsNetwork/labs/Module%205/DB0201EN-Week3-1-4-Analyzing.ipynb" TargetMode="External"/><Relationship Id="rId2" Type="http://schemas.openxmlformats.org/officeDocument/2006/relationships/notesSlide" Target="../notesSlides/notesSlide22.xml"/><Relationship Id="rId16" Type="http://schemas.openxmlformats.org/officeDocument/2006/relationships/hyperlink" Target="https://dash.plotly.com/dash-core-components/dropdown" TargetMode="External"/><Relationship Id="rId20" Type="http://schemas.openxmlformats.org/officeDocument/2006/relationships/hyperlink" Target="https://theiadockernext-1-labs-prod-theiak8s-4-tor01.labs.cognitiveclass.ai/user/alesyakooche/" TargetMode="External"/><Relationship Id="rId1" Type="http://schemas.openxmlformats.org/officeDocument/2006/relationships/slideLayout" Target="../slideLayouts/slideLayout1.xml"/><Relationship Id="rId6" Type="http://schemas.openxmlformats.org/officeDocument/2006/relationships/hyperlink" Target="https://en.wikipedia.org/wiki/List_of_Falcon_9_and_Falcon_Heavy_launches" TargetMode="External"/><Relationship Id="rId11" Type="http://schemas.openxmlformats.org/officeDocument/2006/relationships/hyperlink" Target="https://cf-courses-data.s3.us.cloud-object-storage.appdomain.cloud/IBMDeveloperSkillsNetwork-DV0101EN-SkillsNetwork/labs/v4/DV0101EN-Exercise-Generating-Maps-in-Python.ipynb" TargetMode="External"/><Relationship Id="rId24" Type="http://schemas.openxmlformats.org/officeDocument/2006/relationships/hyperlink" Target="https://cf-courses-data.s3.us.cloud-object-storage.appdomain.cloud/IBMDeveloperSkillsNetwork-DB0201EN-SkillsNetwork/labs/Module%205/DB0201EN-Week3-1-3-SQLmagic.ipynb" TargetMode="External"/><Relationship Id="rId5" Type="http://schemas.openxmlformats.org/officeDocument/2006/relationships/hyperlink" Target="https://cf-courses-data.s3.us.cloud-object-storage.appdomain.cloud/IBM-DS0321EN-SkillsNetwork/datasets/API_call_spacex_api.json" TargetMode="External"/><Relationship Id="rId15" Type="http://schemas.openxmlformats.org/officeDocument/2006/relationships/hyperlink" Target="https://cf-courses-data.s3.us.cloud-object-storage.appdomain.cloud/t4-Vy4iOU19i8y6E3Px_ww/spacex-dash-app.py" TargetMode="External"/><Relationship Id="rId23" Type="http://schemas.openxmlformats.org/officeDocument/2006/relationships/hyperlink" Target="https://cf-courses-data.s3.us.cloud-object-storage.appdomain.cloud/IBMDeveloperSkillsNetwork-DB0201EN-SkillsNetwork/labs/Labs_Coursera_V5/labs/Lab%20-%20Sub-queries%20and%20Nested%20SELECTs%20/instructional-labs.md.html?origin=www.coursera.org" TargetMode="External"/><Relationship Id="rId10" Type="http://schemas.openxmlformats.org/officeDocument/2006/relationships/hyperlink" Target="https://cf-courses-data.s3.us.cloud-object-storage.appdomain.cloud/IBM-DS0321EN-SkillsNetwork/labs/module_2/data/Spacex.csv" TargetMode="External"/><Relationship Id="rId19" Type="http://schemas.openxmlformats.org/officeDocument/2006/relationships/hyperlink" Target="https://plotly.com/python/line-and-scatter/" TargetMode="External"/><Relationship Id="rId4" Type="http://schemas.openxmlformats.org/officeDocument/2006/relationships/hyperlink" Target="https://api.spacexdata.com/v4/launches/past" TargetMode="External"/><Relationship Id="rId9" Type="http://schemas.openxmlformats.org/officeDocument/2006/relationships/hyperlink" Target="https://cf-courses-data.s3.us.cloud-object-storage.appdomain.cloud/IBM-DS0321EN-SkillsNetwork/datasets/dataset_part_2.csv" TargetMode="External"/><Relationship Id="rId14" Type="http://schemas.openxmlformats.org/officeDocument/2006/relationships/hyperlink" Target="https://cf-courses-data.s3.us.cloud-object-storage.appdomain.cloud/IBM-DS0321EN-SkillsNetwork/datasets/spacex_launch_dash.csv" TargetMode="External"/><Relationship Id="rId22" Type="http://schemas.openxmlformats.org/officeDocument/2006/relationships/hyperlink" Target="https://cf-courses-data.s3.us.cloud-object-storage.appdomain.cloud/IBMDeveloperSkillsNetwork-DB0201EN-SkillsNetwork/labs/Labs_Coursera_V5/labs/Lab%20-%20Built-in%20functions%20/Hands-on_Lab__Built-in_Functions.md.html?origin=www.coursera.org"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Alesia-Koo/to-try/blob/main/jupyter-labs-spacex-data-collection-api%20(1).ipynb" TargetMode="External"/><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hyperlink" Target="https://github.com/Alesia-Koo/to-try/blob/main/jupyter-labs-webscraping%20(2).ipynb" TargetMode="Externa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ALESIA KUCHARENKA</a:t>
            </a:r>
          </a:p>
          <a:p>
            <a:pPr algn="ctr"/>
            <a:r>
              <a:rPr lang="en-US" dirty="0">
                <a:solidFill>
                  <a:schemeClr val="bg2"/>
                </a:solidFill>
                <a:latin typeface="Abadi" panose="020B0604020104020204" pitchFamily="34" charset="0"/>
                <a:ea typeface="SF Pro" pitchFamily="2" charset="0"/>
                <a:cs typeface="SF Pro" pitchFamily="2" charset="0"/>
              </a:rPr>
              <a:t>June 2025</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7C29FF90-B813-0030-B749-9C85D5D002C0}"/>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8019" y="1279583"/>
            <a:ext cx="10599953" cy="1217627"/>
          </a:xfrm>
          <a:prstGeom prst="rect">
            <a:avLst/>
          </a:prstGeom>
        </p:spPr>
        <p:txBody>
          <a:bodyPr/>
          <a:lstStyle/>
          <a:p>
            <a:pPr marL="0" indent="0">
              <a:buNone/>
            </a:pPr>
            <a:r>
              <a:rPr lang="en-US" sz="2400" dirty="0">
                <a:solidFill>
                  <a:schemeClr val="accent3">
                    <a:lumMod val="25000"/>
                  </a:schemeClr>
                </a:solidFill>
                <a:latin typeface="Times New Roman" panose="02020603050405020304" pitchFamily="18" charset="0"/>
                <a:cs typeface="Times New Roman" panose="02020603050405020304" pitchFamily="18" charset="0"/>
              </a:rPr>
              <a:t>The goal was to</a:t>
            </a:r>
            <a:r>
              <a:rPr lang="en-US" sz="2400" dirty="0">
                <a:latin typeface="Times New Roman" panose="02020603050405020304" pitchFamily="18" charset="0"/>
                <a:cs typeface="Times New Roman" panose="02020603050405020304" pitchFamily="18" charset="0"/>
              </a:rPr>
              <a:t> perform some Exploratory Data Analysis (EDA) to find some patterns in the data and determine </a:t>
            </a:r>
            <a:r>
              <a:rPr lang="en-US" sz="2400" dirty="0">
                <a:solidFill>
                  <a:schemeClr val="accent3">
                    <a:lumMod val="25000"/>
                  </a:schemeClr>
                </a:solidFill>
                <a:latin typeface="Times New Roman" panose="02020603050405020304" pitchFamily="18" charset="0"/>
                <a:cs typeface="Times New Roman" panose="02020603050405020304" pitchFamily="18" charset="0"/>
              </a:rPr>
              <a:t>classes of landing labeled </a:t>
            </a:r>
            <a:r>
              <a:rPr lang="en-US" sz="2400" b="1" dirty="0">
                <a:solidFill>
                  <a:srgbClr val="0948CB"/>
                </a:solidFill>
                <a:latin typeface="Times New Roman" panose="02020603050405020304" pitchFamily="18" charset="0"/>
                <a:cs typeface="Times New Roman" panose="02020603050405020304" pitchFamily="18" charset="0"/>
              </a:rPr>
              <a:t>1</a:t>
            </a:r>
            <a:r>
              <a:rPr lang="en-US" sz="2400" dirty="0">
                <a:solidFill>
                  <a:schemeClr val="accent3">
                    <a:lumMod val="25000"/>
                  </a:schemeClr>
                </a:solidFill>
                <a:latin typeface="Times New Roman" panose="02020603050405020304" pitchFamily="18" charset="0"/>
                <a:cs typeface="Times New Roman" panose="02020603050405020304" pitchFamily="18" charset="0"/>
              </a:rPr>
              <a:t> for the booster landed successfully and </a:t>
            </a:r>
            <a:r>
              <a:rPr lang="en-US" sz="2400" b="1" dirty="0">
                <a:solidFill>
                  <a:srgbClr val="0948CB"/>
                </a:solidFill>
                <a:latin typeface="Times New Roman" panose="02020603050405020304" pitchFamily="18" charset="0"/>
                <a:cs typeface="Times New Roman" panose="02020603050405020304" pitchFamily="18" charset="0"/>
              </a:rPr>
              <a:t>0</a:t>
            </a:r>
            <a:r>
              <a:rPr lang="en-US" sz="2400" dirty="0">
                <a:solidFill>
                  <a:schemeClr val="accent3">
                    <a:lumMod val="25000"/>
                  </a:schemeClr>
                </a:solidFill>
                <a:latin typeface="Times New Roman" panose="02020603050405020304" pitchFamily="18" charset="0"/>
                <a:cs typeface="Times New Roman" panose="02020603050405020304" pitchFamily="18" charset="0"/>
              </a:rPr>
              <a:t> for unsuccessfully.</a:t>
            </a:r>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E059F46C-77A4-0A78-D070-4EC1CB5C925D}"/>
              </a:ext>
            </a:extLst>
          </p:cNvPr>
          <p:cNvSpPr txBox="1"/>
          <p:nvPr/>
        </p:nvSpPr>
        <p:spPr>
          <a:xfrm>
            <a:off x="1034472" y="5978922"/>
            <a:ext cx="6096000" cy="646331"/>
          </a:xfrm>
          <a:prstGeom prst="rect">
            <a:avLst/>
          </a:prstGeom>
          <a:noFill/>
        </p:spPr>
        <p:txBody>
          <a:bodyPr wrap="square">
            <a:spAutoFit/>
          </a:bodyPr>
          <a:lstStyle/>
          <a:p>
            <a:r>
              <a:rPr lang="en-US" dirty="0">
                <a:hlinkClick r:id="rId4"/>
              </a:rPr>
              <a:t>to-try/labs-</a:t>
            </a:r>
            <a:r>
              <a:rPr lang="en-US" dirty="0" err="1">
                <a:hlinkClick r:id="rId4"/>
              </a:rPr>
              <a:t>jupyter</a:t>
            </a:r>
            <a:r>
              <a:rPr lang="en-US" dirty="0">
                <a:hlinkClick r:id="rId4"/>
              </a:rPr>
              <a:t>-</a:t>
            </a:r>
            <a:r>
              <a:rPr lang="en-US" dirty="0" err="1">
                <a:hlinkClick r:id="rId4"/>
              </a:rPr>
              <a:t>spacex</a:t>
            </a:r>
            <a:r>
              <a:rPr lang="en-US" dirty="0">
                <a:hlinkClick r:id="rId4"/>
              </a:rPr>
              <a:t>-Data </a:t>
            </a:r>
            <a:r>
              <a:rPr lang="en-US" dirty="0" err="1">
                <a:hlinkClick r:id="rId4"/>
              </a:rPr>
              <a:t>wrangling.ipynb</a:t>
            </a:r>
            <a:r>
              <a:rPr lang="en-US" dirty="0">
                <a:hlinkClick r:id="rId4"/>
              </a:rPr>
              <a:t> at main · Alesia-Koo/to-try</a:t>
            </a:r>
            <a:endParaRPr lang="ru-BY" dirty="0"/>
          </a:p>
        </p:txBody>
      </p:sp>
      <p:sp>
        <p:nvSpPr>
          <p:cNvPr id="11" name="TextBox 10">
            <a:extLst>
              <a:ext uri="{FF2B5EF4-FFF2-40B4-BE49-F238E27FC236}">
                <a16:creationId xmlns:a16="http://schemas.microsoft.com/office/drawing/2014/main" id="{E6AB82FC-3E60-320A-271A-FFA2E0F7AAC6}"/>
              </a:ext>
            </a:extLst>
          </p:cNvPr>
          <p:cNvSpPr txBox="1"/>
          <p:nvPr/>
        </p:nvSpPr>
        <p:spPr>
          <a:xfrm>
            <a:off x="1034472" y="5683950"/>
            <a:ext cx="561372" cy="369332"/>
          </a:xfrm>
          <a:prstGeom prst="rect">
            <a:avLst/>
          </a:prstGeom>
          <a:noFill/>
        </p:spPr>
        <p:txBody>
          <a:bodyPr wrap="none" rtlCol="0">
            <a:spAutoFit/>
          </a:bodyPr>
          <a:lstStyle/>
          <a:p>
            <a:r>
              <a:rPr lang="en-US" dirty="0"/>
              <a:t>Link</a:t>
            </a:r>
          </a:p>
        </p:txBody>
      </p:sp>
      <p:sp>
        <p:nvSpPr>
          <p:cNvPr id="15" name="TextBox 14">
            <a:extLst>
              <a:ext uri="{FF2B5EF4-FFF2-40B4-BE49-F238E27FC236}">
                <a16:creationId xmlns:a16="http://schemas.microsoft.com/office/drawing/2014/main" id="{530E3F44-8647-A855-5B83-E8A522558CB9}"/>
              </a:ext>
            </a:extLst>
          </p:cNvPr>
          <p:cNvSpPr txBox="1"/>
          <p:nvPr/>
        </p:nvSpPr>
        <p:spPr>
          <a:xfrm>
            <a:off x="858019" y="2343681"/>
            <a:ext cx="5495647" cy="3077766"/>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It was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determined the number of landing outcomes on the column OUTCOMES</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created a set of outcomes where the first stage did not land successfully</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created labels from column OUTCOME</a:t>
            </a:r>
          </a:p>
          <a:p>
            <a:endParaRPr lang="ru-BY" dirty="0"/>
          </a:p>
        </p:txBody>
      </p:sp>
      <p:pic>
        <p:nvPicPr>
          <p:cNvPr id="17" name="Picture 16">
            <a:extLst>
              <a:ext uri="{FF2B5EF4-FFF2-40B4-BE49-F238E27FC236}">
                <a16:creationId xmlns:a16="http://schemas.microsoft.com/office/drawing/2014/main" id="{AB0D9DE2-5070-EBE0-22C2-0951AE1496DC}"/>
              </a:ext>
            </a:extLst>
          </p:cNvPr>
          <p:cNvPicPr>
            <a:picLocks noChangeAspect="1"/>
          </p:cNvPicPr>
          <p:nvPr/>
        </p:nvPicPr>
        <p:blipFill>
          <a:blip r:embed="rId5"/>
          <a:stretch>
            <a:fillRect/>
          </a:stretch>
        </p:blipFill>
        <p:spPr>
          <a:xfrm>
            <a:off x="6286220" y="2826053"/>
            <a:ext cx="4020111" cy="228632"/>
          </a:xfrm>
          <a:prstGeom prst="rect">
            <a:avLst/>
          </a:prstGeom>
        </p:spPr>
      </p:pic>
      <p:pic>
        <p:nvPicPr>
          <p:cNvPr id="21" name="Picture 20">
            <a:extLst>
              <a:ext uri="{FF2B5EF4-FFF2-40B4-BE49-F238E27FC236}">
                <a16:creationId xmlns:a16="http://schemas.microsoft.com/office/drawing/2014/main" id="{AEEF59DE-6890-A64C-C87B-AA8183E3F3D9}"/>
              </a:ext>
            </a:extLst>
          </p:cNvPr>
          <p:cNvPicPr>
            <a:picLocks noChangeAspect="1"/>
          </p:cNvPicPr>
          <p:nvPr/>
        </p:nvPicPr>
        <p:blipFill>
          <a:blip r:embed="rId6"/>
          <a:stretch>
            <a:fillRect/>
          </a:stretch>
        </p:blipFill>
        <p:spPr>
          <a:xfrm>
            <a:off x="6353666" y="3762991"/>
            <a:ext cx="4725059" cy="285790"/>
          </a:xfrm>
          <a:prstGeom prst="rect">
            <a:avLst/>
          </a:prstGeom>
        </p:spPr>
      </p:pic>
      <p:pic>
        <p:nvPicPr>
          <p:cNvPr id="23" name="Picture 22">
            <a:extLst>
              <a:ext uri="{FF2B5EF4-FFF2-40B4-BE49-F238E27FC236}">
                <a16:creationId xmlns:a16="http://schemas.microsoft.com/office/drawing/2014/main" id="{AD4AA7EE-997E-114F-8A42-C7526F6E971B}"/>
              </a:ext>
            </a:extLst>
          </p:cNvPr>
          <p:cNvPicPr>
            <a:picLocks noChangeAspect="1"/>
          </p:cNvPicPr>
          <p:nvPr/>
        </p:nvPicPr>
        <p:blipFill>
          <a:blip r:embed="rId7"/>
          <a:stretch>
            <a:fillRect/>
          </a:stretch>
        </p:blipFill>
        <p:spPr>
          <a:xfrm>
            <a:off x="6303341" y="4685193"/>
            <a:ext cx="4982270" cy="657317"/>
          </a:xfrm>
          <a:prstGeom prst="rect">
            <a:avLst/>
          </a:prstGeom>
        </p:spPr>
      </p:pic>
      <p:pic>
        <p:nvPicPr>
          <p:cNvPr id="27" name="Picture 26">
            <a:extLst>
              <a:ext uri="{FF2B5EF4-FFF2-40B4-BE49-F238E27FC236}">
                <a16:creationId xmlns:a16="http://schemas.microsoft.com/office/drawing/2014/main" id="{2A3F8466-4944-B65C-EE58-8572BF96F94F}"/>
              </a:ext>
            </a:extLst>
          </p:cNvPr>
          <p:cNvPicPr>
            <a:picLocks noChangeAspect="1"/>
          </p:cNvPicPr>
          <p:nvPr/>
        </p:nvPicPr>
        <p:blipFill>
          <a:blip r:embed="rId8"/>
          <a:stretch>
            <a:fillRect/>
          </a:stretch>
        </p:blipFill>
        <p:spPr>
          <a:xfrm>
            <a:off x="10237510" y="5402283"/>
            <a:ext cx="471341" cy="917067"/>
          </a:xfrm>
          <a:prstGeom prst="rect">
            <a:avLst/>
          </a:prstGeom>
        </p:spPr>
      </p:pic>
      <p:sp>
        <p:nvSpPr>
          <p:cNvPr id="2" name="TextBox 1">
            <a:extLst>
              <a:ext uri="{FF2B5EF4-FFF2-40B4-BE49-F238E27FC236}">
                <a16:creationId xmlns:a16="http://schemas.microsoft.com/office/drawing/2014/main" id="{977087C3-D4D3-4367-BDD2-54D001D3DE47}"/>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825"/>
            <a:ext cx="10590717" cy="1037284"/>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Times New Roman" panose="02020603050405020304" pitchFamily="18" charset="0"/>
                <a:cs typeface="Times New Roman" panose="02020603050405020304" pitchFamily="18" charset="0"/>
              </a:rPr>
              <a:t>An attempt was made to identify variables that directly affect the success of the first stage return. The most suitable for observing the relationship between two variables were scatter and line plots and bar chart.</a:t>
            </a:r>
          </a:p>
          <a:p>
            <a:pPr marL="0" indent="0">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RESULTS:</a:t>
            </a:r>
          </a:p>
          <a:p>
            <a:pPr marL="0" indent="0">
              <a:lnSpc>
                <a:spcPct val="100000"/>
              </a:lnSpc>
              <a:spcBef>
                <a:spcPts val="1400"/>
              </a:spcBef>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8A521432-1A19-0D2A-B148-62699D8633AB}"/>
              </a:ext>
            </a:extLst>
          </p:cNvPr>
          <p:cNvSpPr txBox="1"/>
          <p:nvPr/>
        </p:nvSpPr>
        <p:spPr>
          <a:xfrm>
            <a:off x="734028" y="6225094"/>
            <a:ext cx="6094428" cy="369332"/>
          </a:xfrm>
          <a:prstGeom prst="rect">
            <a:avLst/>
          </a:prstGeom>
          <a:noFill/>
        </p:spPr>
        <p:txBody>
          <a:bodyPr wrap="square">
            <a:spAutoFit/>
          </a:bodyPr>
          <a:lstStyle/>
          <a:p>
            <a:r>
              <a:rPr lang="en-US" dirty="0">
                <a:hlinkClick r:id="rId4"/>
              </a:rPr>
              <a:t>to-try/</a:t>
            </a:r>
            <a:r>
              <a:rPr lang="en-US" dirty="0" err="1">
                <a:hlinkClick r:id="rId4"/>
              </a:rPr>
              <a:t>edadataviz.ipynb</a:t>
            </a:r>
            <a:r>
              <a:rPr lang="en-US" dirty="0">
                <a:hlinkClick r:id="rId4"/>
              </a:rPr>
              <a:t> at main · Alesia-Koo/to-try</a:t>
            </a:r>
            <a:endParaRPr lang="ru-BY" dirty="0"/>
          </a:p>
        </p:txBody>
      </p:sp>
      <p:sp>
        <p:nvSpPr>
          <p:cNvPr id="8" name="TextBox 7">
            <a:extLst>
              <a:ext uri="{FF2B5EF4-FFF2-40B4-BE49-F238E27FC236}">
                <a16:creationId xmlns:a16="http://schemas.microsoft.com/office/drawing/2014/main" id="{313CE50C-787B-E04A-7765-8D9E9EE170E2}"/>
              </a:ext>
            </a:extLst>
          </p:cNvPr>
          <p:cNvSpPr txBox="1"/>
          <p:nvPr/>
        </p:nvSpPr>
        <p:spPr>
          <a:xfrm>
            <a:off x="601960" y="2793857"/>
            <a:ext cx="761581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 </a:t>
            </a:r>
            <a:r>
              <a:rPr lang="en-US" dirty="0">
                <a:latin typeface="Times New Roman" panose="02020603050405020304" pitchFamily="18" charset="0"/>
                <a:cs typeface="Times New Roman" panose="02020603050405020304" pitchFamily="18" charset="0"/>
              </a:rPr>
              <a:t>with more massive payloads, the first stage often returns successfully;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the flight number increases, the first stage is more likely to land successfully;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the VAFB-SLC launch site there are no rockets launched for heavy payload mass(greater than 10000);</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with heavy payloads the successful landing are more for Polar, LEO and ISS;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LEO orbit, success seems to be related to the number of flights; in the GTO orbit, there appears to be no relationship between flight number and success.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63A5BDAD-D44B-AF48-6B9E-4854E3FC92B9}"/>
              </a:ext>
            </a:extLst>
          </p:cNvPr>
          <p:cNvPicPr>
            <a:picLocks noChangeAspect="1"/>
          </p:cNvPicPr>
          <p:nvPr/>
        </p:nvPicPr>
        <p:blipFill>
          <a:blip r:embed="rId5"/>
          <a:stretch>
            <a:fillRect/>
          </a:stretch>
        </p:blipFill>
        <p:spPr>
          <a:xfrm>
            <a:off x="8209487" y="2079077"/>
            <a:ext cx="2786653" cy="2073213"/>
          </a:xfrm>
          <a:prstGeom prst="rect">
            <a:avLst/>
          </a:prstGeom>
        </p:spPr>
      </p:pic>
      <p:sp>
        <p:nvSpPr>
          <p:cNvPr id="12" name="TextBox 11">
            <a:extLst>
              <a:ext uri="{FF2B5EF4-FFF2-40B4-BE49-F238E27FC236}">
                <a16:creationId xmlns:a16="http://schemas.microsoft.com/office/drawing/2014/main" id="{D9DD4692-0334-B5A9-5CBE-50E1EB60FA3A}"/>
              </a:ext>
            </a:extLst>
          </p:cNvPr>
          <p:cNvSpPr txBox="1"/>
          <p:nvPr/>
        </p:nvSpPr>
        <p:spPr>
          <a:xfrm>
            <a:off x="734028" y="5313005"/>
            <a:ext cx="7376186"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It was observed that the success rate since 2013 kept increasing till 2020 and</a:t>
            </a:r>
          </a:p>
          <a:p>
            <a:r>
              <a:rPr lang="en-US" dirty="0">
                <a:latin typeface="Times New Roman" panose="02020603050405020304" pitchFamily="18" charset="0"/>
                <a:cs typeface="Times New Roman" panose="02020603050405020304" pitchFamily="18" charset="0"/>
              </a:rPr>
              <a:t> which orbits have the highest success rates. </a:t>
            </a:r>
          </a:p>
          <a:p>
            <a:r>
              <a:rPr lang="en-US" dirty="0"/>
              <a:t>Link</a:t>
            </a:r>
            <a:endParaRPr lang="ru-BY" dirty="0"/>
          </a:p>
        </p:txBody>
      </p:sp>
      <p:pic>
        <p:nvPicPr>
          <p:cNvPr id="17" name="Picture 16">
            <a:extLst>
              <a:ext uri="{FF2B5EF4-FFF2-40B4-BE49-F238E27FC236}">
                <a16:creationId xmlns:a16="http://schemas.microsoft.com/office/drawing/2014/main" id="{6697A2B6-FB80-370E-ADDA-0C5E96BED5DA}"/>
              </a:ext>
            </a:extLst>
          </p:cNvPr>
          <p:cNvPicPr>
            <a:picLocks noChangeAspect="1"/>
          </p:cNvPicPr>
          <p:nvPr/>
        </p:nvPicPr>
        <p:blipFill>
          <a:blip r:embed="rId6"/>
          <a:stretch>
            <a:fillRect/>
          </a:stretch>
        </p:blipFill>
        <p:spPr>
          <a:xfrm>
            <a:off x="8217770" y="4296457"/>
            <a:ext cx="2778370" cy="1986587"/>
          </a:xfrm>
          <a:prstGeom prst="rect">
            <a:avLst/>
          </a:prstGeom>
        </p:spPr>
      </p:pic>
      <p:sp>
        <p:nvSpPr>
          <p:cNvPr id="2" name="TextBox 1">
            <a:extLst>
              <a:ext uri="{FF2B5EF4-FFF2-40B4-BE49-F238E27FC236}">
                <a16:creationId xmlns:a16="http://schemas.microsoft.com/office/drawing/2014/main" id="{16255DAD-2213-1341-0347-51ACEC6DE599}"/>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3134880"/>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914A4062-14FD-D016-5F5F-7D39333B68BE}"/>
              </a:ext>
            </a:extLst>
          </p:cNvPr>
          <p:cNvSpPr txBox="1"/>
          <p:nvPr/>
        </p:nvSpPr>
        <p:spPr>
          <a:xfrm>
            <a:off x="770011" y="5655732"/>
            <a:ext cx="6094428" cy="646331"/>
          </a:xfrm>
          <a:prstGeom prst="rect">
            <a:avLst/>
          </a:prstGeom>
          <a:noFill/>
        </p:spPr>
        <p:txBody>
          <a:bodyPr wrap="square">
            <a:spAutoFit/>
          </a:bodyPr>
          <a:lstStyle/>
          <a:p>
            <a:r>
              <a:rPr lang="en-US" dirty="0">
                <a:hlinkClick r:id="rId3"/>
              </a:rPr>
              <a:t>to-try/</a:t>
            </a:r>
            <a:r>
              <a:rPr lang="en-US" dirty="0" err="1">
                <a:hlinkClick r:id="rId3"/>
              </a:rPr>
              <a:t>jupyter</a:t>
            </a:r>
            <a:r>
              <a:rPr lang="en-US" dirty="0">
                <a:hlinkClick r:id="rId3"/>
              </a:rPr>
              <a:t>-labs-</a:t>
            </a:r>
            <a:r>
              <a:rPr lang="en-US" dirty="0" err="1">
                <a:hlinkClick r:id="rId3"/>
              </a:rPr>
              <a:t>eda</a:t>
            </a:r>
            <a:r>
              <a:rPr lang="en-US" dirty="0">
                <a:hlinkClick r:id="rId3"/>
              </a:rPr>
              <a:t>-</a:t>
            </a:r>
            <a:r>
              <a:rPr lang="en-US" dirty="0" err="1">
                <a:hlinkClick r:id="rId3"/>
              </a:rPr>
              <a:t>sql-coursera_sqllite.ipynb</a:t>
            </a:r>
            <a:r>
              <a:rPr lang="en-US" dirty="0">
                <a:hlinkClick r:id="rId3"/>
              </a:rPr>
              <a:t> at main · Alesia-Koo/to-try</a:t>
            </a:r>
            <a:endParaRPr lang="ru-BY" dirty="0"/>
          </a:p>
        </p:txBody>
      </p:sp>
      <p:sp>
        <p:nvSpPr>
          <p:cNvPr id="2" name="TextBox 1">
            <a:extLst>
              <a:ext uri="{FF2B5EF4-FFF2-40B4-BE49-F238E27FC236}">
                <a16:creationId xmlns:a16="http://schemas.microsoft.com/office/drawing/2014/main" id="{D68B37EA-38A9-D0C3-E92B-8E84D6698F31}"/>
              </a:ext>
            </a:extLst>
          </p:cNvPr>
          <p:cNvSpPr txBox="1"/>
          <p:nvPr/>
        </p:nvSpPr>
        <p:spPr>
          <a:xfrm>
            <a:off x="745801" y="1483409"/>
            <a:ext cx="10712171" cy="3539430"/>
          </a:xfrm>
          <a:prstGeom prst="rect">
            <a:avLst/>
          </a:prstGeom>
          <a:noFill/>
        </p:spPr>
        <p:txBody>
          <a:bodyPr wrap="square" rtlCol="0">
            <a:spAutoFit/>
          </a:bodyPr>
          <a:lstStyle/>
          <a:p>
            <a:r>
              <a:rPr lang="en-US" sz="2800" dirty="0">
                <a:solidFill>
                  <a:srgbClr val="0B49CB"/>
                </a:solidFill>
                <a:latin typeface="Times New Roman" panose="02020603050405020304" pitchFamily="18" charset="0"/>
                <a:cs typeface="Times New Roman" panose="02020603050405020304" pitchFamily="18" charset="0"/>
              </a:rPr>
              <a:t>Using SQL queries it was checked information about</a:t>
            </a:r>
          </a:p>
          <a:p>
            <a:endParaRPr lang="en-US" sz="2800" dirty="0">
              <a:solidFill>
                <a:srgbClr val="0B49CB"/>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the names of the unique launch sites in the space mission;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the total and average payload masses carried by different booster versions;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booster versions which have carried the maximum payload mass;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the date when the first successful landing outcome in ground pad was achieved;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the total number of successful and failure mission outcomes;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various information about the success of the first stage landing at different time intervals.</a:t>
            </a:r>
          </a:p>
        </p:txBody>
      </p:sp>
      <p:sp>
        <p:nvSpPr>
          <p:cNvPr id="7" name="TextBox 6">
            <a:extLst>
              <a:ext uri="{FF2B5EF4-FFF2-40B4-BE49-F238E27FC236}">
                <a16:creationId xmlns:a16="http://schemas.microsoft.com/office/drawing/2014/main" id="{7167B2C3-30CE-B20A-722F-3CE3C547802F}"/>
              </a:ext>
            </a:extLst>
          </p:cNvPr>
          <p:cNvSpPr txBox="1"/>
          <p:nvPr/>
        </p:nvSpPr>
        <p:spPr>
          <a:xfrm>
            <a:off x="770011" y="5264621"/>
            <a:ext cx="561372" cy="369332"/>
          </a:xfrm>
          <a:prstGeom prst="rect">
            <a:avLst/>
          </a:prstGeom>
          <a:noFill/>
        </p:spPr>
        <p:txBody>
          <a:bodyPr wrap="none" rtlCol="0">
            <a:spAutoFit/>
          </a:bodyPr>
          <a:lstStyle/>
          <a:p>
            <a:r>
              <a:rPr lang="en-US" dirty="0"/>
              <a:t>Link</a:t>
            </a:r>
            <a:endParaRPr lang="ru-BY" dirty="0"/>
          </a:p>
        </p:txBody>
      </p:sp>
      <p:sp>
        <p:nvSpPr>
          <p:cNvPr id="8" name="TextBox 7">
            <a:extLst>
              <a:ext uri="{FF2B5EF4-FFF2-40B4-BE49-F238E27FC236}">
                <a16:creationId xmlns:a16="http://schemas.microsoft.com/office/drawing/2014/main" id="{6821AD27-267A-9A79-F4F8-3697D4F0DBA4}"/>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801627"/>
            <a:ext cx="3948808" cy="886619"/>
          </a:xfrm>
          <a:prstGeom prst="rect">
            <a:avLst/>
          </a:prstGeom>
        </p:spPr>
        <p:txBody>
          <a:bodyPr>
            <a:normAutofit/>
          </a:bodyPr>
          <a:lstStyle/>
          <a:p>
            <a:pPr marL="0" indent="0">
              <a:buNone/>
            </a:pPr>
            <a:r>
              <a:rPr lang="en-US" sz="1800" dirty="0">
                <a:hlinkClick r:id="rId4"/>
              </a:rPr>
              <a:t>to-try/</a:t>
            </a:r>
            <a:r>
              <a:rPr lang="en-US" sz="1800" dirty="0" err="1">
                <a:hlinkClick r:id="rId4"/>
              </a:rPr>
              <a:t>lab_jupyter_launch_site_location</a:t>
            </a:r>
            <a:r>
              <a:rPr lang="en-US" sz="1800" dirty="0">
                <a:hlinkClick r:id="rId4"/>
              </a:rPr>
              <a:t> (3).</a:t>
            </a:r>
            <a:r>
              <a:rPr lang="en-US" sz="1800" dirty="0" err="1">
                <a:hlinkClick r:id="rId4"/>
              </a:rPr>
              <a:t>ipynb</a:t>
            </a:r>
            <a:r>
              <a:rPr lang="en-US" sz="1800" dirty="0">
                <a:hlinkClick r:id="rId4"/>
              </a:rPr>
              <a:t> at main · Alesia-Koo/to-try</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AC2687AB-7FD3-EA88-B3E5-1407AA48B3D9}"/>
              </a:ext>
            </a:extLst>
          </p:cNvPr>
          <p:cNvSpPr txBox="1"/>
          <p:nvPr/>
        </p:nvSpPr>
        <p:spPr>
          <a:xfrm>
            <a:off x="715556" y="5438890"/>
            <a:ext cx="561372" cy="369332"/>
          </a:xfrm>
          <a:prstGeom prst="rect">
            <a:avLst/>
          </a:prstGeom>
          <a:noFill/>
        </p:spPr>
        <p:txBody>
          <a:bodyPr wrap="none" rtlCol="0">
            <a:spAutoFit/>
          </a:bodyPr>
          <a:lstStyle/>
          <a:p>
            <a:r>
              <a:rPr lang="en-US" dirty="0"/>
              <a:t>Link</a:t>
            </a:r>
            <a:endParaRPr lang="ru-BY" dirty="0"/>
          </a:p>
        </p:txBody>
      </p:sp>
      <p:sp>
        <p:nvSpPr>
          <p:cNvPr id="6" name="TextBox 5">
            <a:extLst>
              <a:ext uri="{FF2B5EF4-FFF2-40B4-BE49-F238E27FC236}">
                <a16:creationId xmlns:a16="http://schemas.microsoft.com/office/drawing/2014/main" id="{F85786FA-0A74-BC0D-E343-B7E191E56CC4}"/>
              </a:ext>
            </a:extLst>
          </p:cNvPr>
          <p:cNvSpPr txBox="1"/>
          <p:nvPr/>
        </p:nvSpPr>
        <p:spPr>
          <a:xfrm>
            <a:off x="770011" y="1382834"/>
            <a:ext cx="10589288" cy="4062651"/>
          </a:xfrm>
          <a:prstGeom prst="rect">
            <a:avLst/>
          </a:prstGeom>
          <a:noFill/>
        </p:spPr>
        <p:txBody>
          <a:bodyPr wrap="square" rtlCol="0">
            <a:spAutoFit/>
          </a:bodyPr>
          <a:lstStyle/>
          <a:p>
            <a:pPr algn="ctr"/>
            <a:r>
              <a:rPr lang="en-US" sz="2000" b="1" dirty="0">
                <a:solidFill>
                  <a:srgbClr val="0B49CB"/>
                </a:solidFill>
                <a:latin typeface="Times New Roman" panose="02020603050405020304" pitchFamily="18" charset="0"/>
                <a:cs typeface="Times New Roman" panose="02020603050405020304" pitchFamily="18" charset="0"/>
              </a:rPr>
              <a:t>May the launch success rate depend on the location and its proximities?</a:t>
            </a:r>
          </a:p>
          <a:p>
            <a:pPr algn="ctr"/>
            <a:endParaRPr lang="en-US" sz="2000" b="1" dirty="0">
              <a:solidFill>
                <a:srgbClr val="0B49CB"/>
              </a:solidFill>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It was built an interactive map to find some geographical patterns about launch sites.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Using </a:t>
            </a:r>
            <a:r>
              <a:rPr lang="en-US" sz="2000" u="sng" dirty="0">
                <a:solidFill>
                  <a:srgbClr val="0B49CB"/>
                </a:solidFill>
                <a:latin typeface="Times New Roman" panose="02020603050405020304" pitchFamily="18" charset="0"/>
                <a:cs typeface="Times New Roman" panose="02020603050405020304" pitchFamily="18" charset="0"/>
              </a:rPr>
              <a:t>circles</a:t>
            </a:r>
            <a:r>
              <a:rPr lang="en-US" sz="2000" dirty="0">
                <a:solidFill>
                  <a:srgbClr val="0B49CB"/>
                </a:solidFill>
                <a:latin typeface="Times New Roman" panose="02020603050405020304" pitchFamily="18" charset="0"/>
                <a:cs typeface="Times New Roman" panose="02020603050405020304" pitchFamily="18" charset="0"/>
              </a:rPr>
              <a:t>, </a:t>
            </a:r>
            <a:r>
              <a:rPr lang="en-US" sz="2000" u="sng" dirty="0">
                <a:solidFill>
                  <a:srgbClr val="0B49CB"/>
                </a:solidFill>
                <a:latin typeface="Times New Roman" panose="02020603050405020304" pitchFamily="18" charset="0"/>
                <a:cs typeface="Times New Roman" panose="02020603050405020304" pitchFamily="18" charset="0"/>
              </a:rPr>
              <a:t>markers</a:t>
            </a:r>
            <a:r>
              <a:rPr lang="en-US" sz="2000" dirty="0">
                <a:solidFill>
                  <a:srgbClr val="0B49CB"/>
                </a:solidFill>
                <a:latin typeface="Times New Roman" panose="02020603050405020304" pitchFamily="18" charset="0"/>
                <a:cs typeface="Times New Roman" panose="02020603050405020304" pitchFamily="18" charset="0"/>
              </a:rPr>
              <a:t>, </a:t>
            </a:r>
            <a:r>
              <a:rPr lang="en-US" sz="2000" u="sng" dirty="0">
                <a:solidFill>
                  <a:srgbClr val="0B49CB"/>
                </a:solidFill>
                <a:latin typeface="Times New Roman" panose="02020603050405020304" pitchFamily="18" charset="0"/>
                <a:cs typeface="Times New Roman" panose="02020603050405020304" pitchFamily="18" charset="0"/>
              </a:rPr>
              <a:t>lines </a:t>
            </a:r>
            <a:r>
              <a:rPr lang="en-US" sz="2000" dirty="0">
                <a:latin typeface="Times New Roman" panose="02020603050405020304" pitchFamily="18" charset="0"/>
                <a:cs typeface="Times New Roman" panose="02020603050405020304" pitchFamily="18" charset="0"/>
              </a:rPr>
              <a:t>and</a:t>
            </a:r>
            <a:r>
              <a:rPr lang="en-US" sz="2000" dirty="0">
                <a:solidFill>
                  <a:srgbClr val="0B49CB"/>
                </a:solidFill>
                <a:latin typeface="Times New Roman" panose="02020603050405020304" pitchFamily="18" charset="0"/>
                <a:cs typeface="Times New Roman" panose="02020603050405020304" pitchFamily="18" charset="0"/>
              </a:rPr>
              <a:t> </a:t>
            </a:r>
            <a:r>
              <a:rPr lang="en-US" sz="2000" u="sng" dirty="0">
                <a:solidFill>
                  <a:srgbClr val="0B49CB"/>
                </a:solidFill>
                <a:latin typeface="Times New Roman" panose="02020603050405020304" pitchFamily="18" charset="0"/>
                <a:cs typeface="Times New Roman" panose="02020603050405020304" pitchFamily="18" charset="0"/>
              </a:rPr>
              <a:t>special coordinates </a:t>
            </a:r>
            <a:r>
              <a:rPr lang="en-US" sz="2000" dirty="0">
                <a:latin typeface="Times New Roman" panose="02020603050405020304" pitchFamily="18" charset="0"/>
                <a:cs typeface="Times New Roman" panose="02020603050405020304" pitchFamily="18" charset="0"/>
              </a:rPr>
              <a:t>on the world map it was marked </a:t>
            </a:r>
          </a:p>
          <a:p>
            <a:r>
              <a:rPr lang="en-US" sz="2000" dirty="0">
                <a:latin typeface="Times New Roman" panose="02020603050405020304" pitchFamily="18" charset="0"/>
                <a:cs typeface="Times New Roman" panose="02020603050405020304" pitchFamily="18" charset="0"/>
              </a:rPr>
              <a:t>all SpaceX launch sites, the success/failed launches for each site and calculated the distances between a launch site to its proximities (such as closest cities, railways, highways).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If a launch was </a:t>
            </a:r>
            <a:r>
              <a:rPr lang="en-US" sz="2000" dirty="0">
                <a:solidFill>
                  <a:schemeClr val="accent6">
                    <a:lumMod val="60000"/>
                    <a:lumOff val="40000"/>
                  </a:schemeClr>
                </a:solidFill>
                <a:latin typeface="Times New Roman" panose="02020603050405020304" pitchFamily="18" charset="0"/>
                <a:cs typeface="Times New Roman" panose="02020603050405020304" pitchFamily="18" charset="0"/>
              </a:rPr>
              <a:t>successful</a:t>
            </a:r>
            <a:r>
              <a:rPr lang="en-US" sz="2000" dirty="0">
                <a:latin typeface="Times New Roman" panose="02020603050405020304" pitchFamily="18" charset="0"/>
                <a:cs typeface="Times New Roman" panose="02020603050405020304" pitchFamily="18" charset="0"/>
              </a:rPr>
              <a:t> (class=1), then it was used a </a:t>
            </a:r>
            <a:r>
              <a:rPr lang="en-US" sz="2000" dirty="0">
                <a:solidFill>
                  <a:schemeClr val="accent6">
                    <a:lumMod val="60000"/>
                    <a:lumOff val="40000"/>
                  </a:schemeClr>
                </a:solidFill>
                <a:latin typeface="Times New Roman" panose="02020603050405020304" pitchFamily="18" charset="0"/>
                <a:cs typeface="Times New Roman" panose="02020603050405020304" pitchFamily="18" charset="0"/>
              </a:rPr>
              <a:t>green</a:t>
            </a:r>
            <a:r>
              <a:rPr lang="en-US" sz="2000" dirty="0">
                <a:latin typeface="Times New Roman" panose="02020603050405020304" pitchFamily="18" charset="0"/>
                <a:cs typeface="Times New Roman" panose="02020603050405020304" pitchFamily="18" charset="0"/>
              </a:rPr>
              <a:t> marker and if a launch was </a:t>
            </a:r>
            <a:r>
              <a:rPr lang="en-US" sz="2000" dirty="0">
                <a:solidFill>
                  <a:srgbClr val="FF0000"/>
                </a:solidFill>
                <a:latin typeface="Times New Roman" panose="02020603050405020304" pitchFamily="18" charset="0"/>
                <a:cs typeface="Times New Roman" panose="02020603050405020304" pitchFamily="18" charset="0"/>
              </a:rPr>
              <a:t>failed</a:t>
            </a:r>
            <a:r>
              <a:rPr lang="en-US" sz="2000" dirty="0">
                <a:latin typeface="Times New Roman" panose="02020603050405020304" pitchFamily="18" charset="0"/>
                <a:cs typeface="Times New Roman" panose="02020603050405020304" pitchFamily="18" charset="0"/>
              </a:rPr>
              <a:t>, it was used a </a:t>
            </a:r>
            <a:r>
              <a:rPr lang="en-US" sz="2000" dirty="0">
                <a:solidFill>
                  <a:srgbClr val="FF0000"/>
                </a:solidFill>
                <a:latin typeface="Times New Roman" panose="02020603050405020304" pitchFamily="18" charset="0"/>
                <a:cs typeface="Times New Roman" panose="02020603050405020304" pitchFamily="18" charset="0"/>
              </a:rPr>
              <a:t>red </a:t>
            </a:r>
            <a:r>
              <a:rPr lang="en-US" sz="2000" dirty="0">
                <a:latin typeface="Times New Roman" panose="02020603050405020304" pitchFamily="18" charset="0"/>
                <a:cs typeface="Times New Roman" panose="02020603050405020304" pitchFamily="18" charset="0"/>
              </a:rPr>
              <a:t>marker (class=0)</a:t>
            </a:r>
          </a:p>
          <a:p>
            <a:r>
              <a:rPr lang="en-US" sz="2000" dirty="0">
                <a:latin typeface="Times New Roman" panose="02020603050405020304" pitchFamily="18" charset="0"/>
                <a:cs typeface="Times New Roman" panose="02020603050405020304" pitchFamily="18" charset="0"/>
              </a:rPr>
              <a:t>A launch only happened in one of the four launch sites, which means many launch records have the exact same coordinate. To solve this problem it was used </a:t>
            </a:r>
            <a:r>
              <a:rPr lang="en-US" sz="2000" u="sng" dirty="0">
                <a:solidFill>
                  <a:srgbClr val="7030A0"/>
                </a:solidFill>
                <a:latin typeface="Times New Roman" panose="02020603050405020304" pitchFamily="18" charset="0"/>
                <a:cs typeface="Times New Roman" panose="02020603050405020304" pitchFamily="18" charset="0"/>
              </a:rPr>
              <a:t>marker clusters. </a:t>
            </a:r>
          </a:p>
          <a:p>
            <a:endParaRPr lang="ru-BY" dirty="0"/>
          </a:p>
        </p:txBody>
      </p:sp>
      <p:sp>
        <p:nvSpPr>
          <p:cNvPr id="7" name="TextBox 6">
            <a:extLst>
              <a:ext uri="{FF2B5EF4-FFF2-40B4-BE49-F238E27FC236}">
                <a16:creationId xmlns:a16="http://schemas.microsoft.com/office/drawing/2014/main" id="{D2A7BECB-067D-AD4C-BBD6-AEE895585449}"/>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4946" y="5951867"/>
            <a:ext cx="4577845" cy="549049"/>
          </a:xfrm>
          <a:prstGeom prst="rect">
            <a:avLst/>
          </a:prstGeom>
        </p:spPr>
        <p:txBody>
          <a:bodyPr vert="horz" lIns="91440" tIns="45720" rIns="91440" bIns="45720" rtlCol="0" anchor="t">
            <a:normAutofit fontScale="550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dirty="0">
                <a:hlinkClick r:id="rId4"/>
              </a:rPr>
              <a:t>to-try/</a:t>
            </a:r>
            <a:r>
              <a:rPr lang="en-US" dirty="0" err="1">
                <a:hlinkClick r:id="rId4"/>
              </a:rPr>
              <a:t>spacex</a:t>
            </a:r>
            <a:r>
              <a:rPr lang="en-US" dirty="0">
                <a:hlinkClick r:id="rId4"/>
              </a:rPr>
              <a:t>-dash-app (3).</a:t>
            </a:r>
            <a:r>
              <a:rPr lang="en-US" dirty="0" err="1">
                <a:hlinkClick r:id="rId4"/>
              </a:rPr>
              <a:t>py</a:t>
            </a:r>
            <a:r>
              <a:rPr lang="en-US" dirty="0">
                <a:hlinkClick r:id="rId4"/>
              </a:rPr>
              <a:t> at main · Alesia-Koo/to-try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9" name="TextBox 8">
            <a:extLst>
              <a:ext uri="{FF2B5EF4-FFF2-40B4-BE49-F238E27FC236}">
                <a16:creationId xmlns:a16="http://schemas.microsoft.com/office/drawing/2014/main" id="{F336C8DD-7515-30C4-06D7-C5D9588DCA3B}"/>
              </a:ext>
            </a:extLst>
          </p:cNvPr>
          <p:cNvSpPr txBox="1"/>
          <p:nvPr/>
        </p:nvSpPr>
        <p:spPr>
          <a:xfrm>
            <a:off x="544946" y="2124053"/>
            <a:ext cx="4174837" cy="341632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to get the selected launch site and render a pie chart visualizing launch success counts;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find if variable payload is correlated to mission outcome;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visually observe how payload may be correlated with mission outcomes for selected site(s) and with different boosters.</a:t>
            </a:r>
          </a:p>
        </p:txBody>
      </p:sp>
      <p:sp>
        <p:nvSpPr>
          <p:cNvPr id="10" name="TextBox 9">
            <a:extLst>
              <a:ext uri="{FF2B5EF4-FFF2-40B4-BE49-F238E27FC236}">
                <a16:creationId xmlns:a16="http://schemas.microsoft.com/office/drawing/2014/main" id="{56ED3F84-6AB3-EE25-9B48-19B0782F935D}"/>
              </a:ext>
            </a:extLst>
          </p:cNvPr>
          <p:cNvSpPr txBox="1"/>
          <p:nvPr/>
        </p:nvSpPr>
        <p:spPr>
          <a:xfrm>
            <a:off x="770011" y="1431169"/>
            <a:ext cx="10687961" cy="923330"/>
          </a:xfrm>
          <a:prstGeom prst="rect">
            <a:avLst/>
          </a:prstGeom>
          <a:noFill/>
        </p:spPr>
        <p:txBody>
          <a:bodyPr wrap="square" rtlCol="0">
            <a:spAutoFit/>
          </a:bodyPr>
          <a:lstStyle/>
          <a:p>
            <a:pPr algn="ctr"/>
            <a:r>
              <a:rPr lang="en-US" dirty="0"/>
              <a:t>A Dashboard was built to perform interactive visual analytics on </a:t>
            </a:r>
            <a:r>
              <a:rPr lang="en-US" dirty="0" err="1"/>
              <a:t>Spacex</a:t>
            </a:r>
            <a:r>
              <a:rPr lang="en-US" dirty="0"/>
              <a:t> launch data in real-time.</a:t>
            </a:r>
          </a:p>
          <a:p>
            <a:pPr algn="ctr"/>
            <a:r>
              <a:rPr lang="en-US" dirty="0"/>
              <a:t> It contains a dropdown list and a range slider to interact with charts:</a:t>
            </a:r>
          </a:p>
          <a:p>
            <a:endParaRPr lang="ru-BY" dirty="0"/>
          </a:p>
        </p:txBody>
      </p:sp>
      <p:sp>
        <p:nvSpPr>
          <p:cNvPr id="11" name="TextBox 10">
            <a:extLst>
              <a:ext uri="{FF2B5EF4-FFF2-40B4-BE49-F238E27FC236}">
                <a16:creationId xmlns:a16="http://schemas.microsoft.com/office/drawing/2014/main" id="{469ADC95-BEAE-D00E-D42D-67D33E1344D8}"/>
              </a:ext>
            </a:extLst>
          </p:cNvPr>
          <p:cNvSpPr txBox="1"/>
          <p:nvPr/>
        </p:nvSpPr>
        <p:spPr>
          <a:xfrm>
            <a:off x="544946" y="5840907"/>
            <a:ext cx="561372" cy="369332"/>
          </a:xfrm>
          <a:prstGeom prst="rect">
            <a:avLst/>
          </a:prstGeom>
          <a:noFill/>
        </p:spPr>
        <p:txBody>
          <a:bodyPr wrap="none" rtlCol="0">
            <a:spAutoFit/>
          </a:bodyPr>
          <a:lstStyle/>
          <a:p>
            <a:r>
              <a:rPr lang="en-US" dirty="0"/>
              <a:t>Link</a:t>
            </a:r>
            <a:endParaRPr lang="ru-BY" dirty="0"/>
          </a:p>
        </p:txBody>
      </p:sp>
      <p:pic>
        <p:nvPicPr>
          <p:cNvPr id="13" name="Picture 12">
            <a:extLst>
              <a:ext uri="{FF2B5EF4-FFF2-40B4-BE49-F238E27FC236}">
                <a16:creationId xmlns:a16="http://schemas.microsoft.com/office/drawing/2014/main" id="{98E63078-8465-3E41-807B-8FCA58E30719}"/>
              </a:ext>
            </a:extLst>
          </p:cNvPr>
          <p:cNvPicPr>
            <a:picLocks noChangeAspect="1"/>
          </p:cNvPicPr>
          <p:nvPr/>
        </p:nvPicPr>
        <p:blipFill>
          <a:blip r:embed="rId5"/>
          <a:stretch>
            <a:fillRect/>
          </a:stretch>
        </p:blipFill>
        <p:spPr>
          <a:xfrm>
            <a:off x="5324650" y="4098102"/>
            <a:ext cx="4948321" cy="1742805"/>
          </a:xfrm>
          <a:prstGeom prst="rect">
            <a:avLst/>
          </a:prstGeom>
        </p:spPr>
      </p:pic>
      <p:pic>
        <p:nvPicPr>
          <p:cNvPr id="19" name="Picture 18">
            <a:extLst>
              <a:ext uri="{FF2B5EF4-FFF2-40B4-BE49-F238E27FC236}">
                <a16:creationId xmlns:a16="http://schemas.microsoft.com/office/drawing/2014/main" id="{FE682590-EC2F-3655-1F45-620E884328EE}"/>
              </a:ext>
            </a:extLst>
          </p:cNvPr>
          <p:cNvPicPr>
            <a:picLocks noChangeAspect="1"/>
          </p:cNvPicPr>
          <p:nvPr/>
        </p:nvPicPr>
        <p:blipFill>
          <a:blip r:embed="rId6"/>
          <a:stretch>
            <a:fillRect/>
          </a:stretch>
        </p:blipFill>
        <p:spPr>
          <a:xfrm>
            <a:off x="6773574" y="2253362"/>
            <a:ext cx="1714739" cy="1495634"/>
          </a:xfrm>
          <a:prstGeom prst="rect">
            <a:avLst/>
          </a:prstGeom>
        </p:spPr>
      </p:pic>
      <p:sp>
        <p:nvSpPr>
          <p:cNvPr id="2" name="TextBox 1">
            <a:extLst>
              <a:ext uri="{FF2B5EF4-FFF2-40B4-BE49-F238E27FC236}">
                <a16:creationId xmlns:a16="http://schemas.microsoft.com/office/drawing/2014/main" id="{87DDC1E4-E1A8-5A3A-993D-869B020DAEF8}"/>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7466" y="1315307"/>
            <a:ext cx="10787252" cy="492344"/>
          </a:xfrm>
          <a:prstGeom prst="rect">
            <a:avLst/>
          </a:prstGeom>
        </p:spPr>
        <p:txBody>
          <a:bodyPr>
            <a:normAutofit/>
          </a:bodyPr>
          <a:lstStyle/>
          <a:p>
            <a:pPr marL="0" indent="0" algn="ctr">
              <a:lnSpc>
                <a:spcPct val="100000"/>
              </a:lnSpc>
              <a:spcBef>
                <a:spcPts val="1400"/>
              </a:spcBef>
              <a:buNone/>
            </a:pPr>
            <a:r>
              <a:rPr lang="en-US" sz="2200" dirty="0">
                <a:solidFill>
                  <a:srgbClr val="0B49CB"/>
                </a:solidFill>
                <a:latin typeface="Abadi" panose="020B0604020104020204" pitchFamily="34" charset="0"/>
              </a:rPr>
              <a:t>The goal of Classification was to predict the landing success of first stage.</a:t>
            </a:r>
            <a:endParaRPr lang="en-US" dirty="0">
              <a:solidFill>
                <a:srgbClr val="0B49CB"/>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46750150-1485-A91D-FD63-DE3F2A162776}"/>
              </a:ext>
            </a:extLst>
          </p:cNvPr>
          <p:cNvPicPr>
            <a:picLocks noChangeAspect="1"/>
          </p:cNvPicPr>
          <p:nvPr/>
        </p:nvPicPr>
        <p:blipFill>
          <a:blip r:embed="rId4"/>
          <a:stretch>
            <a:fillRect/>
          </a:stretch>
        </p:blipFill>
        <p:spPr>
          <a:xfrm>
            <a:off x="3515219" y="2602334"/>
            <a:ext cx="6016207" cy="1389613"/>
          </a:xfrm>
          <a:prstGeom prst="rect">
            <a:avLst/>
          </a:prstGeom>
        </p:spPr>
      </p:pic>
      <p:pic>
        <p:nvPicPr>
          <p:cNvPr id="8" name="Picture 7">
            <a:extLst>
              <a:ext uri="{FF2B5EF4-FFF2-40B4-BE49-F238E27FC236}">
                <a16:creationId xmlns:a16="http://schemas.microsoft.com/office/drawing/2014/main" id="{A852771E-E0A7-8BA9-90CD-8C3CA6AF44BE}"/>
              </a:ext>
            </a:extLst>
          </p:cNvPr>
          <p:cNvPicPr>
            <a:picLocks noChangeAspect="1"/>
          </p:cNvPicPr>
          <p:nvPr/>
        </p:nvPicPr>
        <p:blipFill>
          <a:blip r:embed="rId5"/>
          <a:stretch>
            <a:fillRect/>
          </a:stretch>
        </p:blipFill>
        <p:spPr>
          <a:xfrm>
            <a:off x="5404907" y="3557993"/>
            <a:ext cx="6226096" cy="1262123"/>
          </a:xfrm>
          <a:prstGeom prst="rect">
            <a:avLst/>
          </a:prstGeom>
        </p:spPr>
      </p:pic>
      <p:sp>
        <p:nvSpPr>
          <p:cNvPr id="11" name="TextBox 10">
            <a:extLst>
              <a:ext uri="{FF2B5EF4-FFF2-40B4-BE49-F238E27FC236}">
                <a16:creationId xmlns:a16="http://schemas.microsoft.com/office/drawing/2014/main" id="{DD311EBE-0885-7D31-3910-8529D457AE58}"/>
              </a:ext>
            </a:extLst>
          </p:cNvPr>
          <p:cNvSpPr txBox="1"/>
          <p:nvPr/>
        </p:nvSpPr>
        <p:spPr>
          <a:xfrm>
            <a:off x="860196" y="5173361"/>
            <a:ext cx="561372" cy="369332"/>
          </a:xfrm>
          <a:prstGeom prst="rect">
            <a:avLst/>
          </a:prstGeom>
          <a:noFill/>
        </p:spPr>
        <p:txBody>
          <a:bodyPr wrap="none" rtlCol="0">
            <a:spAutoFit/>
          </a:bodyPr>
          <a:lstStyle/>
          <a:p>
            <a:r>
              <a:rPr lang="en-US" dirty="0"/>
              <a:t>Link</a:t>
            </a:r>
            <a:endParaRPr lang="ru-BY" dirty="0"/>
          </a:p>
        </p:txBody>
      </p:sp>
      <p:sp>
        <p:nvSpPr>
          <p:cNvPr id="12" name="TextBox 11">
            <a:extLst>
              <a:ext uri="{FF2B5EF4-FFF2-40B4-BE49-F238E27FC236}">
                <a16:creationId xmlns:a16="http://schemas.microsoft.com/office/drawing/2014/main" id="{96871299-EBBE-B575-E4BE-5334091D5B71}"/>
              </a:ext>
            </a:extLst>
          </p:cNvPr>
          <p:cNvSpPr txBox="1"/>
          <p:nvPr/>
        </p:nvSpPr>
        <p:spPr>
          <a:xfrm>
            <a:off x="860196" y="1964665"/>
            <a:ext cx="1298753" cy="369332"/>
          </a:xfrm>
          <a:prstGeom prst="rect">
            <a:avLst/>
          </a:prstGeom>
          <a:noFill/>
        </p:spPr>
        <p:txBody>
          <a:bodyPr wrap="none" rtlCol="0">
            <a:spAutoFit/>
          </a:bodyPr>
          <a:lstStyle/>
          <a:p>
            <a:r>
              <a:rPr lang="en-US" b="1" u="sng" dirty="0"/>
              <a:t>Milestones:</a:t>
            </a:r>
            <a:endParaRPr lang="ru-BY" b="1" u="sng" dirty="0"/>
          </a:p>
        </p:txBody>
      </p:sp>
      <p:sp>
        <p:nvSpPr>
          <p:cNvPr id="13" name="TextBox 12">
            <a:extLst>
              <a:ext uri="{FF2B5EF4-FFF2-40B4-BE49-F238E27FC236}">
                <a16:creationId xmlns:a16="http://schemas.microsoft.com/office/drawing/2014/main" id="{AA02DDD6-AEB5-CE12-BF7F-E49788350F08}"/>
              </a:ext>
            </a:extLst>
          </p:cNvPr>
          <p:cNvSpPr txBox="1"/>
          <p:nvPr/>
        </p:nvSpPr>
        <p:spPr>
          <a:xfrm>
            <a:off x="963891" y="2759348"/>
            <a:ext cx="2978870"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build a Machine Learning Pipeline for prediction</a:t>
            </a:r>
            <a:endParaRPr lang="ru-BY" dirty="0"/>
          </a:p>
        </p:txBody>
      </p:sp>
      <p:sp>
        <p:nvSpPr>
          <p:cNvPr id="14" name="TextBox 13">
            <a:extLst>
              <a:ext uri="{FF2B5EF4-FFF2-40B4-BE49-F238E27FC236}">
                <a16:creationId xmlns:a16="http://schemas.microsoft.com/office/drawing/2014/main" id="{D8671BC9-5F5B-BDF3-142E-788B713010DB}"/>
              </a:ext>
            </a:extLst>
          </p:cNvPr>
          <p:cNvSpPr txBox="1"/>
          <p:nvPr/>
        </p:nvSpPr>
        <p:spPr>
          <a:xfrm>
            <a:off x="963891" y="4039918"/>
            <a:ext cx="3174476" cy="646331"/>
          </a:xfrm>
          <a:prstGeom prst="rect">
            <a:avLst/>
          </a:prstGeom>
          <a:noFill/>
        </p:spPr>
        <p:txBody>
          <a:bodyPr wrap="square" rtlCol="0">
            <a:spAutoFit/>
          </a:bodyPr>
          <a:lstStyle/>
          <a:p>
            <a:pPr marL="285750" indent="-285750">
              <a:buFont typeface="Arial" panose="020B0604020202020204" pitchFamily="34" charset="0"/>
              <a:buChar char="•"/>
            </a:pPr>
            <a:r>
              <a:rPr lang="en-US" dirty="0"/>
              <a:t>to determine Model with the Best Accuracy</a:t>
            </a:r>
            <a:endParaRPr lang="ru-BY" dirty="0"/>
          </a:p>
        </p:txBody>
      </p:sp>
      <p:sp>
        <p:nvSpPr>
          <p:cNvPr id="7" name="TextBox 6">
            <a:extLst>
              <a:ext uri="{FF2B5EF4-FFF2-40B4-BE49-F238E27FC236}">
                <a16:creationId xmlns:a16="http://schemas.microsoft.com/office/drawing/2014/main" id="{956179CC-C81E-DCF3-28DC-96D00805E029}"/>
              </a:ext>
            </a:extLst>
          </p:cNvPr>
          <p:cNvSpPr txBox="1"/>
          <p:nvPr/>
        </p:nvSpPr>
        <p:spPr>
          <a:xfrm>
            <a:off x="837466" y="5482630"/>
            <a:ext cx="6096000" cy="646331"/>
          </a:xfrm>
          <a:prstGeom prst="rect">
            <a:avLst/>
          </a:prstGeom>
          <a:noFill/>
        </p:spPr>
        <p:txBody>
          <a:bodyPr wrap="square">
            <a:spAutoFit/>
          </a:bodyPr>
          <a:lstStyle/>
          <a:p>
            <a:r>
              <a:rPr lang="en-US" dirty="0">
                <a:hlinkClick r:id="rId6"/>
              </a:rPr>
              <a:t>to-try/</a:t>
            </a:r>
            <a:r>
              <a:rPr lang="en-US" dirty="0" err="1">
                <a:hlinkClick r:id="rId6"/>
              </a:rPr>
              <a:t>SpaceX_Machine</a:t>
            </a:r>
            <a:r>
              <a:rPr lang="en-US" dirty="0">
                <a:hlinkClick r:id="rId6"/>
              </a:rPr>
              <a:t> Learning Prediction_Part_5 (2).</a:t>
            </a:r>
            <a:r>
              <a:rPr lang="en-US" dirty="0" err="1">
                <a:hlinkClick r:id="rId6"/>
              </a:rPr>
              <a:t>ipynb</a:t>
            </a:r>
            <a:r>
              <a:rPr lang="en-US" dirty="0">
                <a:hlinkClick r:id="rId6"/>
              </a:rPr>
              <a:t> at main · Alesia-Koo/to-try</a:t>
            </a:r>
            <a:endParaRPr lang="ru-BY" dirty="0"/>
          </a:p>
        </p:txBody>
      </p:sp>
      <p:sp>
        <p:nvSpPr>
          <p:cNvPr id="2" name="TextBox 1">
            <a:extLst>
              <a:ext uri="{FF2B5EF4-FFF2-40B4-BE49-F238E27FC236}">
                <a16:creationId xmlns:a16="http://schemas.microsoft.com/office/drawing/2014/main" id="{E9609C9F-3ADC-FBF5-F8B7-E94572014CB1}"/>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09936E68-1F4D-2C46-B81F-507C67A66941}"/>
              </a:ext>
            </a:extLst>
          </p:cNvPr>
          <p:cNvSpPr txBox="1"/>
          <p:nvPr/>
        </p:nvSpPr>
        <p:spPr>
          <a:xfrm>
            <a:off x="758774" y="5079739"/>
            <a:ext cx="10444936" cy="923330"/>
          </a:xfrm>
          <a:prstGeom prst="rect">
            <a:avLst/>
          </a:prstGeom>
          <a:noFill/>
        </p:spPr>
        <p:txBody>
          <a:bodyPr wrap="square" rtlCol="0">
            <a:spAutoFit/>
          </a:bodyPr>
          <a:lstStyle/>
          <a:p>
            <a:pPr algn="just"/>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accuracy of all models</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from Machine Learning (</a:t>
            </a:r>
            <a:r>
              <a:rPr lang="en-US" dirty="0">
                <a:solidFill>
                  <a:srgbClr val="0B49CB"/>
                </a:solidFill>
                <a:latin typeface="Times New Roman" panose="02020603050405020304" pitchFamily="18" charset="0"/>
                <a:cs typeface="Times New Roman" panose="02020603050405020304" pitchFamily="18" charset="0"/>
              </a:rPr>
              <a:t>Logistic Regression, Support Vector machines, Decision Tree Classifier, and K-nearest neighbors</a:t>
            </a:r>
            <a:r>
              <a:rPr lang="en-US" dirty="0">
                <a:latin typeface="Times New Roman" panose="02020603050405020304" pitchFamily="18" charset="0"/>
                <a:cs typeface="Times New Roman" panose="02020603050405020304" pitchFamily="18" charset="0"/>
              </a:rPr>
              <a:t>) on the test data has approximately the </a:t>
            </a:r>
            <a:r>
              <a:rPr lang="en-US" u="sng" dirty="0">
                <a:latin typeface="Times New Roman" panose="02020603050405020304" pitchFamily="18" charset="0"/>
                <a:cs typeface="Times New Roman" panose="02020603050405020304" pitchFamily="18" charset="0"/>
              </a:rPr>
              <a:t>same</a:t>
            </a:r>
            <a:r>
              <a:rPr lang="en-US" dirty="0">
                <a:latin typeface="Times New Roman" panose="02020603050405020304" pitchFamily="18" charset="0"/>
                <a:cs typeface="Times New Roman" panose="02020603050405020304" pitchFamily="18" charset="0"/>
              </a:rPr>
              <a:t> result (0.833-0.875)</a:t>
            </a:r>
          </a:p>
        </p:txBody>
      </p:sp>
      <p:sp>
        <p:nvSpPr>
          <p:cNvPr id="3" name="TextBox 2">
            <a:extLst>
              <a:ext uri="{FF2B5EF4-FFF2-40B4-BE49-F238E27FC236}">
                <a16:creationId xmlns:a16="http://schemas.microsoft.com/office/drawing/2014/main" id="{37AD17F5-4391-A6BD-D9F1-15E621EE45F7}"/>
              </a:ext>
            </a:extLst>
          </p:cNvPr>
          <p:cNvSpPr txBox="1"/>
          <p:nvPr/>
        </p:nvSpPr>
        <p:spPr>
          <a:xfrm>
            <a:off x="754855" y="1327506"/>
            <a:ext cx="10624345" cy="1200329"/>
          </a:xfrm>
          <a:prstGeom prst="rect">
            <a:avLst/>
          </a:prstGeom>
          <a:noFill/>
        </p:spPr>
        <p:txBody>
          <a:bodyPr wrap="square" rtlCol="0">
            <a:spAutoFit/>
          </a:bodyPr>
          <a:lstStyle/>
          <a:p>
            <a:pPr algn="just"/>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first stage often returns successfully with more massive payloads, as the flight number increases, with heavy payloads are more for Polar, LEO and ISS. The success rate since 2013 kept increasing till 2020. ES-L1, GEO, HEO and SSO types of orbits have the highest success rates. The total number of successful mission outcomes significantly exceed the number of failure missions.</a:t>
            </a:r>
            <a:endParaRPr lang="en-US" dirty="0"/>
          </a:p>
        </p:txBody>
      </p:sp>
      <p:pic>
        <p:nvPicPr>
          <p:cNvPr id="6" name="Picture 5">
            <a:extLst>
              <a:ext uri="{FF2B5EF4-FFF2-40B4-BE49-F238E27FC236}">
                <a16:creationId xmlns:a16="http://schemas.microsoft.com/office/drawing/2014/main" id="{AB5F0F0A-10EE-664B-965B-4CBA52F1F5D5}"/>
              </a:ext>
            </a:extLst>
          </p:cNvPr>
          <p:cNvPicPr>
            <a:picLocks noChangeAspect="1"/>
          </p:cNvPicPr>
          <p:nvPr/>
        </p:nvPicPr>
        <p:blipFill>
          <a:blip r:embed="rId4"/>
          <a:stretch>
            <a:fillRect/>
          </a:stretch>
        </p:blipFill>
        <p:spPr>
          <a:xfrm>
            <a:off x="770011" y="2767055"/>
            <a:ext cx="4659228" cy="1915782"/>
          </a:xfrm>
          <a:prstGeom prst="rect">
            <a:avLst/>
          </a:prstGeom>
        </p:spPr>
      </p:pic>
      <p:pic>
        <p:nvPicPr>
          <p:cNvPr id="9" name="Picture 8">
            <a:extLst>
              <a:ext uri="{FF2B5EF4-FFF2-40B4-BE49-F238E27FC236}">
                <a16:creationId xmlns:a16="http://schemas.microsoft.com/office/drawing/2014/main" id="{3354BE78-1DEB-D505-B427-D225290A57B0}"/>
              </a:ext>
            </a:extLst>
          </p:cNvPr>
          <p:cNvPicPr>
            <a:picLocks noChangeAspect="1"/>
          </p:cNvPicPr>
          <p:nvPr/>
        </p:nvPicPr>
        <p:blipFill>
          <a:blip r:embed="rId5"/>
          <a:stretch>
            <a:fillRect/>
          </a:stretch>
        </p:blipFill>
        <p:spPr>
          <a:xfrm>
            <a:off x="5689599" y="2817357"/>
            <a:ext cx="5213901" cy="1768080"/>
          </a:xfrm>
          <a:prstGeom prst="rect">
            <a:avLst/>
          </a:prstGeom>
        </p:spPr>
      </p:pic>
      <p:sp>
        <p:nvSpPr>
          <p:cNvPr id="5" name="TextBox 4">
            <a:extLst>
              <a:ext uri="{FF2B5EF4-FFF2-40B4-BE49-F238E27FC236}">
                <a16:creationId xmlns:a16="http://schemas.microsoft.com/office/drawing/2014/main" id="{773859E2-6F0E-E5D5-99C5-2BB207F79B40}"/>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6" y="4127211"/>
            <a:ext cx="10698067" cy="1828801"/>
          </a:xfrm>
          <a:prstGeom prst="rect">
            <a:avLst/>
          </a:prstGeom>
        </p:spPr>
        <p:txBody>
          <a:bodyPr>
            <a:normAutofit/>
          </a:bodyPr>
          <a:lstStyle/>
          <a:p>
            <a:pPr>
              <a:lnSpc>
                <a:spcPct val="100000"/>
              </a:lnSpc>
              <a:spcBef>
                <a:spcPts val="1400"/>
              </a:spcBef>
            </a:pPr>
            <a:r>
              <a:rPr lang="en-US" sz="2000" dirty="0">
                <a:latin typeface="Times New Roman" panose="02020603050405020304" pitchFamily="18" charset="0"/>
                <a:cs typeface="Times New Roman" panose="02020603050405020304" pitchFamily="18" charset="0"/>
              </a:rPr>
              <a:t>As the flight number increases, the first stage is more likely to land successfully. </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largest number of launches were made from the site CCAFS SLC-40. There have been many successful and many failed missions here.</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Least number of launches were made from the site VAFB-SLC. Most missions were successful.</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49BD241-D79F-B853-E3E3-07B8DC23CE7B}"/>
              </a:ext>
            </a:extLst>
          </p:cNvPr>
          <p:cNvPicPr>
            <a:picLocks noChangeAspect="1"/>
          </p:cNvPicPr>
          <p:nvPr/>
        </p:nvPicPr>
        <p:blipFill>
          <a:blip r:embed="rId3"/>
          <a:stretch>
            <a:fillRect/>
          </a:stretch>
        </p:blipFill>
        <p:spPr>
          <a:xfrm>
            <a:off x="746966" y="1479896"/>
            <a:ext cx="10698068" cy="2076740"/>
          </a:xfrm>
          <a:prstGeom prst="rect">
            <a:avLst/>
          </a:prstGeom>
        </p:spPr>
      </p:pic>
      <p:sp>
        <p:nvSpPr>
          <p:cNvPr id="2" name="TextBox 1">
            <a:extLst>
              <a:ext uri="{FF2B5EF4-FFF2-40B4-BE49-F238E27FC236}">
                <a16:creationId xmlns:a16="http://schemas.microsoft.com/office/drawing/2014/main" id="{3ADA2F4F-76EB-011B-D54A-8E5CA839FE7B}"/>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F048D6D-0C90-94F0-CEBA-DB60027DE5F6}"/>
              </a:ext>
            </a:extLst>
          </p:cNvPr>
          <p:cNvPicPr>
            <a:picLocks noChangeAspect="1"/>
          </p:cNvPicPr>
          <p:nvPr/>
        </p:nvPicPr>
        <p:blipFill>
          <a:blip r:embed="rId3"/>
          <a:stretch>
            <a:fillRect/>
          </a:stretch>
        </p:blipFill>
        <p:spPr>
          <a:xfrm>
            <a:off x="770011" y="1460844"/>
            <a:ext cx="10650436" cy="2095792"/>
          </a:xfrm>
          <a:prstGeom prst="rect">
            <a:avLst/>
          </a:prstGeom>
        </p:spPr>
      </p:pic>
      <p:sp>
        <p:nvSpPr>
          <p:cNvPr id="8" name="TextBox 7">
            <a:extLst>
              <a:ext uri="{FF2B5EF4-FFF2-40B4-BE49-F238E27FC236}">
                <a16:creationId xmlns:a16="http://schemas.microsoft.com/office/drawing/2014/main" id="{B14C2FCC-1AAB-D716-8DF3-75E0D18D7090}"/>
              </a:ext>
            </a:extLst>
          </p:cNvPr>
          <p:cNvSpPr txBox="1"/>
          <p:nvPr/>
        </p:nvSpPr>
        <p:spPr>
          <a:xfrm>
            <a:off x="770011" y="4240784"/>
            <a:ext cx="10687961"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t>
            </a:r>
            <a:r>
              <a:rPr lang="en-US" sz="2000" b="0" i="0" dirty="0">
                <a:effectLst/>
                <a:latin typeface="Times New Roman" panose="02020603050405020304" pitchFamily="18" charset="0"/>
                <a:cs typeface="Times New Roman" panose="02020603050405020304" pitchFamily="18" charset="0"/>
              </a:rPr>
              <a:t>or the VAFB-SLC launch site there are no rockets launched for heavy payload mass (greater than 10000)</a:t>
            </a:r>
            <a:r>
              <a:rPr lang="en-US" sz="2000" dirty="0">
                <a:latin typeface="Times New Roman" panose="02020603050405020304" pitchFamily="18" charset="0"/>
                <a:cs typeface="Times New Roman" panose="02020603050405020304" pitchFamily="18" charset="0"/>
              </a:rPr>
              <a:t>.</a:t>
            </a:r>
          </a:p>
          <a:p>
            <a:endParaRPr lang="en-US" sz="20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most successful launches for the site KSC LC-39A were those with smaller payload mass.</a:t>
            </a:r>
            <a:endParaRPr lang="ru-BY"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4A88FAF-B5F2-25A7-A95D-3450764BD359}"/>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3" name="TextBox 2">
            <a:extLst>
              <a:ext uri="{FF2B5EF4-FFF2-40B4-BE49-F238E27FC236}">
                <a16:creationId xmlns:a16="http://schemas.microsoft.com/office/drawing/2014/main" id="{15E30540-1BCE-BF8F-A52F-307382E988BC}"/>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1752"/>
            <a:ext cx="3932238" cy="3141266"/>
          </a:xfrm>
          <a:prstGeom prst="rect">
            <a:avLst/>
          </a:prstGeom>
        </p:spPr>
        <p:txBody>
          <a:bodyPr>
            <a:normAutofit/>
          </a:bodyPr>
          <a:lstStyle/>
          <a:p>
            <a:pPr>
              <a:lnSpc>
                <a:spcPct val="100000"/>
              </a:lnSpc>
              <a:spcBef>
                <a:spcPts val="1400"/>
              </a:spcBef>
            </a:pPr>
            <a:r>
              <a:rPr lang="en-US" sz="2000" dirty="0">
                <a:latin typeface="Times New Roman" panose="02020603050405020304" pitchFamily="18" charset="0"/>
                <a:cs typeface="Times New Roman" panose="02020603050405020304" pitchFamily="18" charset="0"/>
              </a:rPr>
              <a:t>ES-L1, GEO, HEO and SSO types of orbits have the highest success rates.</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There were no successful launches into the SO orbit type.</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0013E6D-34F2-D174-C4DA-8B79AD55D3E0}"/>
              </a:ext>
            </a:extLst>
          </p:cNvPr>
          <p:cNvPicPr>
            <a:picLocks noChangeAspect="1"/>
          </p:cNvPicPr>
          <p:nvPr/>
        </p:nvPicPr>
        <p:blipFill>
          <a:blip r:embed="rId3"/>
          <a:stretch>
            <a:fillRect/>
          </a:stretch>
        </p:blipFill>
        <p:spPr>
          <a:xfrm>
            <a:off x="5338456" y="1491752"/>
            <a:ext cx="5947155" cy="4401950"/>
          </a:xfrm>
          <a:prstGeom prst="rect">
            <a:avLst/>
          </a:prstGeom>
        </p:spPr>
      </p:pic>
      <p:sp>
        <p:nvSpPr>
          <p:cNvPr id="2" name="TextBox 1">
            <a:extLst>
              <a:ext uri="{FF2B5EF4-FFF2-40B4-BE49-F238E27FC236}">
                <a16:creationId xmlns:a16="http://schemas.microsoft.com/office/drawing/2014/main" id="{4705AFCC-D993-CF8A-9D00-59A78BD8C9FF}"/>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220" y="4225573"/>
            <a:ext cx="10764752" cy="1799999"/>
          </a:xfrm>
          <a:prstGeom prst="rect">
            <a:avLst/>
          </a:prstGeom>
        </p:spPr>
        <p:txBody>
          <a:bodyPr>
            <a:normAutofit/>
          </a:bodyPr>
          <a:lstStyle/>
          <a:p>
            <a:pPr>
              <a:lnSpc>
                <a:spcPct val="100000"/>
              </a:lnSpc>
              <a:spcBef>
                <a:spcPts val="1400"/>
              </a:spcBef>
            </a:pPr>
            <a:r>
              <a:rPr lang="en-US" sz="2200" dirty="0">
                <a:latin typeface="Times New Roman" panose="02020603050405020304" pitchFamily="18" charset="0"/>
                <a:cs typeface="Times New Roman" panose="02020603050405020304" pitchFamily="18" charset="0"/>
              </a:rPr>
              <a:t> In the LEO orbit, success seems to be related to the number of flights. </a:t>
            </a:r>
          </a:p>
          <a:p>
            <a:pPr>
              <a:lnSpc>
                <a:spcPct val="100000"/>
              </a:lnSpc>
              <a:spcBef>
                <a:spcPts val="1400"/>
              </a:spcBef>
            </a:pPr>
            <a:r>
              <a:rPr lang="en-US" sz="2200" dirty="0">
                <a:latin typeface="Times New Roman" panose="02020603050405020304" pitchFamily="18" charset="0"/>
                <a:cs typeface="Times New Roman" panose="02020603050405020304" pitchFamily="18" charset="0"/>
              </a:rPr>
              <a:t>In the GTO orbit, there appears to be no relationship between flight number and success.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There are only successful launches in the orbit SSO.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D9D0B41-C937-9720-C1C2-1271CEB5332E}"/>
              </a:ext>
            </a:extLst>
          </p:cNvPr>
          <p:cNvPicPr>
            <a:picLocks noChangeAspect="1"/>
          </p:cNvPicPr>
          <p:nvPr/>
        </p:nvPicPr>
        <p:blipFill>
          <a:blip r:embed="rId3"/>
          <a:stretch>
            <a:fillRect/>
          </a:stretch>
        </p:blipFill>
        <p:spPr>
          <a:xfrm>
            <a:off x="693220" y="1404782"/>
            <a:ext cx="10764752" cy="2219635"/>
          </a:xfrm>
          <a:prstGeom prst="rect">
            <a:avLst/>
          </a:prstGeom>
        </p:spPr>
      </p:pic>
      <p:sp>
        <p:nvSpPr>
          <p:cNvPr id="2" name="TextBox 1">
            <a:extLst>
              <a:ext uri="{FF2B5EF4-FFF2-40B4-BE49-F238E27FC236}">
                <a16:creationId xmlns:a16="http://schemas.microsoft.com/office/drawing/2014/main" id="{3F635AE9-93C0-C83D-48CB-35E402260008}"/>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61831"/>
            <a:ext cx="10694075" cy="1543588"/>
          </a:xfrm>
          <a:prstGeom prst="rect">
            <a:avLst/>
          </a:prstGeom>
        </p:spPr>
        <p:txBody>
          <a:bodyPr>
            <a:normAutofit/>
          </a:bodyPr>
          <a:lstStyle/>
          <a:p>
            <a:r>
              <a:rPr lang="en-US" sz="2000" dirty="0">
                <a:latin typeface="Times New Roman" panose="02020603050405020304" pitchFamily="18" charset="0"/>
                <a:cs typeface="Times New Roman" panose="02020603050405020304" pitchFamily="18" charset="0"/>
              </a:rPr>
              <a:t>With heavy payloads the successful landing are more for Polar, LEO and ISS orbits.</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For the GTO orbit, it's difficult to distinguish between successful and unsuccessful landings as both outcomes are present.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21A8811-FB43-7545-B4C7-80465F59370B}"/>
              </a:ext>
            </a:extLst>
          </p:cNvPr>
          <p:cNvPicPr>
            <a:picLocks noChangeAspect="1"/>
          </p:cNvPicPr>
          <p:nvPr/>
        </p:nvPicPr>
        <p:blipFill>
          <a:blip r:embed="rId3"/>
          <a:stretch>
            <a:fillRect/>
          </a:stretch>
        </p:blipFill>
        <p:spPr>
          <a:xfrm>
            <a:off x="727913" y="1422738"/>
            <a:ext cx="10736173" cy="2133898"/>
          </a:xfrm>
          <a:prstGeom prst="rect">
            <a:avLst/>
          </a:prstGeom>
        </p:spPr>
      </p:pic>
      <p:sp>
        <p:nvSpPr>
          <p:cNvPr id="2" name="TextBox 1">
            <a:extLst>
              <a:ext uri="{FF2B5EF4-FFF2-40B4-BE49-F238E27FC236}">
                <a16:creationId xmlns:a16="http://schemas.microsoft.com/office/drawing/2014/main" id="{9FE45711-1300-F98E-47BB-BD6EC00AC449}"/>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560945"/>
            <a:ext cx="3932238" cy="999836"/>
          </a:xfrm>
          <a:prstGeom prst="rect">
            <a:avLst/>
          </a:prstGeom>
        </p:spPr>
        <p:txBody>
          <a:bodyPr>
            <a:normAutofit/>
          </a:bodyPr>
          <a:lstStyle/>
          <a:p>
            <a:pPr>
              <a:lnSpc>
                <a:spcPct val="100000"/>
              </a:lnSpc>
              <a:spcBef>
                <a:spcPts val="1400"/>
              </a:spcBef>
            </a:pPr>
            <a:r>
              <a:rPr lang="en-US" sz="2400" dirty="0">
                <a:latin typeface="Times New Roman" panose="02020603050405020304" pitchFamily="18" charset="0"/>
                <a:cs typeface="Times New Roman" panose="02020603050405020304" pitchFamily="18" charset="0"/>
              </a:rPr>
              <a:t>The success rate since 2013 kept increasing till 2020.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AA04B19-7043-FFC0-4FD9-C12122AE6E08}"/>
              </a:ext>
            </a:extLst>
          </p:cNvPr>
          <p:cNvPicPr>
            <a:picLocks noChangeAspect="1"/>
          </p:cNvPicPr>
          <p:nvPr/>
        </p:nvPicPr>
        <p:blipFill>
          <a:blip r:embed="rId3"/>
          <a:stretch>
            <a:fillRect/>
          </a:stretch>
        </p:blipFill>
        <p:spPr>
          <a:xfrm>
            <a:off x="4740843" y="1479910"/>
            <a:ext cx="6717129" cy="4634563"/>
          </a:xfrm>
          <a:prstGeom prst="rect">
            <a:avLst/>
          </a:prstGeom>
        </p:spPr>
      </p:pic>
      <p:sp>
        <p:nvSpPr>
          <p:cNvPr id="2" name="TextBox 1">
            <a:extLst>
              <a:ext uri="{FF2B5EF4-FFF2-40B4-BE49-F238E27FC236}">
                <a16:creationId xmlns:a16="http://schemas.microsoft.com/office/drawing/2014/main" id="{688BD8B7-0014-9023-5B0D-ECA61AD67CF3}"/>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984822"/>
            <a:ext cx="9745589" cy="1148124"/>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There are only four unique names of launch sites of Space X</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80E5423-DF0A-0B43-DC7F-0BB9BAFF3711}"/>
              </a:ext>
            </a:extLst>
          </p:cNvPr>
          <p:cNvPicPr>
            <a:picLocks noChangeAspect="1"/>
          </p:cNvPicPr>
          <p:nvPr/>
        </p:nvPicPr>
        <p:blipFill>
          <a:blip r:embed="rId3"/>
          <a:stretch>
            <a:fillRect/>
          </a:stretch>
        </p:blipFill>
        <p:spPr>
          <a:xfrm>
            <a:off x="770011" y="1513841"/>
            <a:ext cx="4001058" cy="819264"/>
          </a:xfrm>
          <a:prstGeom prst="rect">
            <a:avLst/>
          </a:prstGeom>
        </p:spPr>
      </p:pic>
      <p:pic>
        <p:nvPicPr>
          <p:cNvPr id="8" name="Picture 7">
            <a:extLst>
              <a:ext uri="{FF2B5EF4-FFF2-40B4-BE49-F238E27FC236}">
                <a16:creationId xmlns:a16="http://schemas.microsoft.com/office/drawing/2014/main" id="{D4780ED4-837C-A6DA-853F-21A045B695D6}"/>
              </a:ext>
            </a:extLst>
          </p:cNvPr>
          <p:cNvPicPr>
            <a:picLocks noChangeAspect="1"/>
          </p:cNvPicPr>
          <p:nvPr/>
        </p:nvPicPr>
        <p:blipFill>
          <a:blip r:embed="rId4"/>
          <a:stretch>
            <a:fillRect/>
          </a:stretch>
        </p:blipFill>
        <p:spPr>
          <a:xfrm>
            <a:off x="770011" y="2656398"/>
            <a:ext cx="1371791" cy="1800476"/>
          </a:xfrm>
          <a:prstGeom prst="rect">
            <a:avLst/>
          </a:prstGeom>
        </p:spPr>
      </p:pic>
      <p:sp>
        <p:nvSpPr>
          <p:cNvPr id="2" name="TextBox 1">
            <a:extLst>
              <a:ext uri="{FF2B5EF4-FFF2-40B4-BE49-F238E27FC236}">
                <a16:creationId xmlns:a16="http://schemas.microsoft.com/office/drawing/2014/main" id="{2B8BCDD0-B698-0EE8-B78A-9A1EB0B936B5}"/>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50908" y="3429000"/>
            <a:ext cx="3434703" cy="102841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All of this launches were in the same orbit and had successful mission outcomes</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2425D2D-140A-54BE-A4B3-03049605D578}"/>
              </a:ext>
            </a:extLst>
          </p:cNvPr>
          <p:cNvPicPr>
            <a:picLocks noChangeAspect="1"/>
          </p:cNvPicPr>
          <p:nvPr/>
        </p:nvPicPr>
        <p:blipFill>
          <a:blip r:embed="rId3"/>
          <a:stretch>
            <a:fillRect/>
          </a:stretch>
        </p:blipFill>
        <p:spPr>
          <a:xfrm>
            <a:off x="770011" y="1412295"/>
            <a:ext cx="5696745" cy="762106"/>
          </a:xfrm>
          <a:prstGeom prst="rect">
            <a:avLst/>
          </a:prstGeom>
        </p:spPr>
      </p:pic>
      <p:pic>
        <p:nvPicPr>
          <p:cNvPr id="8" name="Picture 7">
            <a:extLst>
              <a:ext uri="{FF2B5EF4-FFF2-40B4-BE49-F238E27FC236}">
                <a16:creationId xmlns:a16="http://schemas.microsoft.com/office/drawing/2014/main" id="{65C7F0AF-869E-47FE-D550-4C8B2BDE4856}"/>
              </a:ext>
            </a:extLst>
          </p:cNvPr>
          <p:cNvPicPr>
            <a:picLocks noChangeAspect="1"/>
          </p:cNvPicPr>
          <p:nvPr/>
        </p:nvPicPr>
        <p:blipFill>
          <a:blip r:embed="rId4"/>
          <a:stretch>
            <a:fillRect/>
          </a:stretch>
        </p:blipFill>
        <p:spPr>
          <a:xfrm>
            <a:off x="770011" y="2498997"/>
            <a:ext cx="6687127" cy="3393731"/>
          </a:xfrm>
          <a:prstGeom prst="rect">
            <a:avLst/>
          </a:prstGeom>
        </p:spPr>
      </p:pic>
      <p:sp>
        <p:nvSpPr>
          <p:cNvPr id="2" name="TextBox 1">
            <a:extLst>
              <a:ext uri="{FF2B5EF4-FFF2-40B4-BE49-F238E27FC236}">
                <a16:creationId xmlns:a16="http://schemas.microsoft.com/office/drawing/2014/main" id="{04ADBFB1-6529-71BF-7064-77C0E10C2C46}"/>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0428" y="3747769"/>
            <a:ext cx="9745589" cy="838317"/>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This result is for NASA (CRS) customer only</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F887B3C-75E8-8FB6-081F-0CB9934F2718}"/>
              </a:ext>
            </a:extLst>
          </p:cNvPr>
          <p:cNvPicPr>
            <a:picLocks noChangeAspect="1"/>
          </p:cNvPicPr>
          <p:nvPr/>
        </p:nvPicPr>
        <p:blipFill>
          <a:blip r:embed="rId3"/>
          <a:stretch>
            <a:fillRect/>
          </a:stretch>
        </p:blipFill>
        <p:spPr>
          <a:xfrm>
            <a:off x="820108" y="1462177"/>
            <a:ext cx="9735909" cy="809738"/>
          </a:xfrm>
          <a:prstGeom prst="rect">
            <a:avLst/>
          </a:prstGeom>
        </p:spPr>
      </p:pic>
      <p:pic>
        <p:nvPicPr>
          <p:cNvPr id="8" name="Picture 7">
            <a:extLst>
              <a:ext uri="{FF2B5EF4-FFF2-40B4-BE49-F238E27FC236}">
                <a16:creationId xmlns:a16="http://schemas.microsoft.com/office/drawing/2014/main" id="{ED1DC452-7CB7-9E61-026A-3485F2B4BC7D}"/>
              </a:ext>
            </a:extLst>
          </p:cNvPr>
          <p:cNvPicPr>
            <a:picLocks noChangeAspect="1"/>
          </p:cNvPicPr>
          <p:nvPr/>
        </p:nvPicPr>
        <p:blipFill>
          <a:blip r:embed="rId4"/>
          <a:stretch>
            <a:fillRect/>
          </a:stretch>
        </p:blipFill>
        <p:spPr>
          <a:xfrm>
            <a:off x="820108" y="2545369"/>
            <a:ext cx="2848373" cy="838317"/>
          </a:xfrm>
          <a:prstGeom prst="rect">
            <a:avLst/>
          </a:prstGeom>
        </p:spPr>
      </p:pic>
      <p:sp>
        <p:nvSpPr>
          <p:cNvPr id="2" name="TextBox 1">
            <a:extLst>
              <a:ext uri="{FF2B5EF4-FFF2-40B4-BE49-F238E27FC236}">
                <a16:creationId xmlns:a16="http://schemas.microsoft.com/office/drawing/2014/main" id="{04A1BE65-579E-3408-FD32-8B5890DB3CE3}"/>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867150"/>
            <a:ext cx="9745589" cy="908339"/>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This result is for Booster version F9 v1.1 only.</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989751F-9619-FFB3-9518-35D5B1F246BD}"/>
              </a:ext>
            </a:extLst>
          </p:cNvPr>
          <p:cNvPicPr>
            <a:picLocks noChangeAspect="1"/>
          </p:cNvPicPr>
          <p:nvPr/>
        </p:nvPicPr>
        <p:blipFill>
          <a:blip r:embed="rId3"/>
          <a:stretch>
            <a:fillRect/>
          </a:stretch>
        </p:blipFill>
        <p:spPr>
          <a:xfrm>
            <a:off x="770011" y="1458960"/>
            <a:ext cx="10564699" cy="743054"/>
          </a:xfrm>
          <a:prstGeom prst="rect">
            <a:avLst/>
          </a:prstGeom>
        </p:spPr>
      </p:pic>
      <p:pic>
        <p:nvPicPr>
          <p:cNvPr id="8" name="Picture 7">
            <a:extLst>
              <a:ext uri="{FF2B5EF4-FFF2-40B4-BE49-F238E27FC236}">
                <a16:creationId xmlns:a16="http://schemas.microsoft.com/office/drawing/2014/main" id="{A861F4A6-047C-9E9A-FC7D-9E3B4B100F5C}"/>
              </a:ext>
            </a:extLst>
          </p:cNvPr>
          <p:cNvPicPr>
            <a:picLocks noChangeAspect="1"/>
          </p:cNvPicPr>
          <p:nvPr/>
        </p:nvPicPr>
        <p:blipFill>
          <a:blip r:embed="rId4"/>
          <a:stretch>
            <a:fillRect/>
          </a:stretch>
        </p:blipFill>
        <p:spPr>
          <a:xfrm>
            <a:off x="770011" y="2587327"/>
            <a:ext cx="3067478" cy="743054"/>
          </a:xfrm>
          <a:prstGeom prst="rect">
            <a:avLst/>
          </a:prstGeom>
        </p:spPr>
      </p:pic>
      <p:sp>
        <p:nvSpPr>
          <p:cNvPr id="2" name="TextBox 1">
            <a:extLst>
              <a:ext uri="{FF2B5EF4-FFF2-40B4-BE49-F238E27FC236}">
                <a16:creationId xmlns:a16="http://schemas.microsoft.com/office/drawing/2014/main" id="{DC13916E-5C9A-B4A5-B97E-352284BE0E12}"/>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74267"/>
            <a:ext cx="9745589" cy="996263"/>
          </a:xfrm>
          <a:prstGeom prst="rect">
            <a:avLst/>
          </a:prstGeom>
        </p:spPr>
        <p:txBody>
          <a:bodyPr lIns="91440" tIns="45720" rIns="91440" bIns="45720" anchor="t">
            <a:normAutofit/>
          </a:bodyPr>
          <a:lstStyle/>
          <a:p>
            <a:r>
              <a:rPr lang="en-US" dirty="0"/>
              <a:t> </a:t>
            </a:r>
            <a:r>
              <a:rPr lang="en-US" sz="2000" dirty="0">
                <a:latin typeface="Times New Roman" panose="02020603050405020304" pitchFamily="18" charset="0"/>
                <a:cs typeface="Times New Roman" panose="02020603050405020304" pitchFamily="18" charset="0"/>
              </a:rPr>
              <a:t>The first successful landing outcome in ground pad was achieved on December 22,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CF7696F-1256-E7B9-B086-83873B33A780}"/>
              </a:ext>
            </a:extLst>
          </p:cNvPr>
          <p:cNvPicPr>
            <a:picLocks noChangeAspect="1"/>
          </p:cNvPicPr>
          <p:nvPr/>
        </p:nvPicPr>
        <p:blipFill>
          <a:blip r:embed="rId3"/>
          <a:stretch>
            <a:fillRect/>
          </a:stretch>
        </p:blipFill>
        <p:spPr>
          <a:xfrm>
            <a:off x="770011" y="1623496"/>
            <a:ext cx="9983593" cy="762106"/>
          </a:xfrm>
          <a:prstGeom prst="rect">
            <a:avLst/>
          </a:prstGeom>
        </p:spPr>
      </p:pic>
      <p:pic>
        <p:nvPicPr>
          <p:cNvPr id="8" name="Picture 7">
            <a:extLst>
              <a:ext uri="{FF2B5EF4-FFF2-40B4-BE49-F238E27FC236}">
                <a16:creationId xmlns:a16="http://schemas.microsoft.com/office/drawing/2014/main" id="{923AE544-90B6-4B27-7077-39AE017FB631}"/>
              </a:ext>
            </a:extLst>
          </p:cNvPr>
          <p:cNvPicPr>
            <a:picLocks noChangeAspect="1"/>
          </p:cNvPicPr>
          <p:nvPr/>
        </p:nvPicPr>
        <p:blipFill>
          <a:blip r:embed="rId4"/>
          <a:stretch>
            <a:fillRect/>
          </a:stretch>
        </p:blipFill>
        <p:spPr>
          <a:xfrm>
            <a:off x="770011" y="2748472"/>
            <a:ext cx="4039164" cy="638264"/>
          </a:xfrm>
          <a:prstGeom prst="rect">
            <a:avLst/>
          </a:prstGeom>
        </p:spPr>
      </p:pic>
      <p:sp>
        <p:nvSpPr>
          <p:cNvPr id="2" name="TextBox 1">
            <a:extLst>
              <a:ext uri="{FF2B5EF4-FFF2-40B4-BE49-F238E27FC236}">
                <a16:creationId xmlns:a16="http://schemas.microsoft.com/office/drawing/2014/main" id="{3E243CAB-F515-58AE-9999-85C4C24EBCD7}"/>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82727"/>
            <a:ext cx="10687961" cy="871393"/>
          </a:xfrm>
          <a:prstGeom prst="rect">
            <a:avLst/>
          </a:prstGeom>
        </p:spPr>
        <p:txBody>
          <a:bodyPr lIns="91440" tIns="45720" rIns="91440" bIns="45720" anchor="t">
            <a:normAutofit/>
          </a:bodyPr>
          <a:lstStyle/>
          <a:p>
            <a:r>
              <a:rPr lang="en-US" dirty="0"/>
              <a:t> </a:t>
            </a:r>
            <a:r>
              <a:rPr lang="en-US" sz="2000" dirty="0">
                <a:latin typeface="Times New Roman" panose="02020603050405020304" pitchFamily="18" charset="0"/>
                <a:cs typeface="Times New Roman" panose="02020603050405020304" pitchFamily="18" charset="0"/>
              </a:rPr>
              <a:t>The names of the boosters which have success in drone ship and have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0E92945-5746-F19C-9563-AD8E4B8DE83D}"/>
              </a:ext>
            </a:extLst>
          </p:cNvPr>
          <p:cNvPicPr>
            <a:picLocks noChangeAspect="1"/>
          </p:cNvPicPr>
          <p:nvPr/>
        </p:nvPicPr>
        <p:blipFill>
          <a:blip r:embed="rId3"/>
          <a:stretch>
            <a:fillRect/>
          </a:stretch>
        </p:blipFill>
        <p:spPr>
          <a:xfrm>
            <a:off x="770011" y="1561458"/>
            <a:ext cx="7112575" cy="679546"/>
          </a:xfrm>
          <a:prstGeom prst="rect">
            <a:avLst/>
          </a:prstGeom>
        </p:spPr>
      </p:pic>
      <p:pic>
        <p:nvPicPr>
          <p:cNvPr id="7" name="Picture 6">
            <a:extLst>
              <a:ext uri="{FF2B5EF4-FFF2-40B4-BE49-F238E27FC236}">
                <a16:creationId xmlns:a16="http://schemas.microsoft.com/office/drawing/2014/main" id="{1B5B9529-77CF-FDD6-28B2-65936277C8EC}"/>
              </a:ext>
            </a:extLst>
          </p:cNvPr>
          <p:cNvPicPr>
            <a:picLocks noChangeAspect="1"/>
          </p:cNvPicPr>
          <p:nvPr/>
        </p:nvPicPr>
        <p:blipFill>
          <a:blip r:embed="rId4"/>
          <a:stretch>
            <a:fillRect/>
          </a:stretch>
        </p:blipFill>
        <p:spPr>
          <a:xfrm>
            <a:off x="7882586" y="1548504"/>
            <a:ext cx="3034727" cy="777368"/>
          </a:xfrm>
          <a:prstGeom prst="rect">
            <a:avLst/>
          </a:prstGeom>
        </p:spPr>
      </p:pic>
      <p:pic>
        <p:nvPicPr>
          <p:cNvPr id="10" name="Picture 9">
            <a:extLst>
              <a:ext uri="{FF2B5EF4-FFF2-40B4-BE49-F238E27FC236}">
                <a16:creationId xmlns:a16="http://schemas.microsoft.com/office/drawing/2014/main" id="{F3961409-7D87-8508-299D-E58C2CD62BDD}"/>
              </a:ext>
            </a:extLst>
          </p:cNvPr>
          <p:cNvPicPr>
            <a:picLocks noChangeAspect="1"/>
          </p:cNvPicPr>
          <p:nvPr/>
        </p:nvPicPr>
        <p:blipFill>
          <a:blip r:embed="rId5"/>
          <a:stretch>
            <a:fillRect/>
          </a:stretch>
        </p:blipFill>
        <p:spPr>
          <a:xfrm>
            <a:off x="770011" y="2509709"/>
            <a:ext cx="4772691" cy="1838582"/>
          </a:xfrm>
          <a:prstGeom prst="rect">
            <a:avLst/>
          </a:prstGeom>
        </p:spPr>
      </p:pic>
      <p:sp>
        <p:nvSpPr>
          <p:cNvPr id="2" name="TextBox 1">
            <a:extLst>
              <a:ext uri="{FF2B5EF4-FFF2-40B4-BE49-F238E27FC236}">
                <a16:creationId xmlns:a16="http://schemas.microsoft.com/office/drawing/2014/main" id="{1CEC3CFF-AB39-9687-E395-772F5C66D22B}"/>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876720"/>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TextBox 4">
            <a:extLst>
              <a:ext uri="{FF2B5EF4-FFF2-40B4-BE49-F238E27FC236}">
                <a16:creationId xmlns:a16="http://schemas.microsoft.com/office/drawing/2014/main" id="{8A7F52CF-890E-C554-4E97-3E79E7443E26}"/>
              </a:ext>
            </a:extLst>
          </p:cNvPr>
          <p:cNvSpPr txBox="1"/>
          <p:nvPr/>
        </p:nvSpPr>
        <p:spPr>
          <a:xfrm>
            <a:off x="708900" y="3968525"/>
            <a:ext cx="3054041" cy="430887"/>
          </a:xfrm>
          <a:prstGeom prst="rect">
            <a:avLst/>
          </a:prstGeom>
          <a:noFill/>
        </p:spPr>
        <p:txBody>
          <a:bodyPr wrap="none" rtlCol="0">
            <a:spAutoFit/>
          </a:bodyPr>
          <a:lstStyle/>
          <a:p>
            <a:r>
              <a:rPr lang="ru-RU" dirty="0"/>
              <a:t>   </a:t>
            </a:r>
            <a:r>
              <a:rPr lang="en-US" dirty="0"/>
              <a:t> </a:t>
            </a:r>
            <a:r>
              <a:rPr lang="en-US" sz="2200" dirty="0">
                <a:latin typeface="Abadi" panose="020B0604020104020204" pitchFamily="34" charset="0"/>
              </a:rPr>
              <a:t>Summary of all results</a:t>
            </a:r>
          </a:p>
        </p:txBody>
      </p:sp>
      <p:sp>
        <p:nvSpPr>
          <p:cNvPr id="6" name="TextBox 5">
            <a:extLst>
              <a:ext uri="{FF2B5EF4-FFF2-40B4-BE49-F238E27FC236}">
                <a16:creationId xmlns:a16="http://schemas.microsoft.com/office/drawing/2014/main" id="{7773A4B5-73B5-C16C-764C-DA0A002D72F0}"/>
              </a:ext>
            </a:extLst>
          </p:cNvPr>
          <p:cNvSpPr txBox="1"/>
          <p:nvPr/>
        </p:nvSpPr>
        <p:spPr>
          <a:xfrm>
            <a:off x="770011" y="1405993"/>
            <a:ext cx="10687961" cy="646331"/>
          </a:xfrm>
          <a:prstGeom prst="rect">
            <a:avLst/>
          </a:prstGeom>
          <a:noFill/>
        </p:spPr>
        <p:txBody>
          <a:bodyPr wrap="square" rtlCol="0">
            <a:spAutoFit/>
          </a:bodyPr>
          <a:lstStyle/>
          <a:p>
            <a:pPr algn="ctr"/>
            <a:r>
              <a:rPr lang="en-US" dirty="0"/>
              <a:t>Today                                 is the most successful company in the field of commercial space. </a:t>
            </a:r>
          </a:p>
          <a:p>
            <a:pPr algn="ctr"/>
            <a:r>
              <a:rPr lang="en-US" dirty="0"/>
              <a:t>What allows it to be so? </a:t>
            </a:r>
            <a:endParaRPr lang="ru-BY" dirty="0"/>
          </a:p>
        </p:txBody>
      </p:sp>
      <p:sp>
        <p:nvSpPr>
          <p:cNvPr id="7" name="TextBox 6">
            <a:extLst>
              <a:ext uri="{FF2B5EF4-FFF2-40B4-BE49-F238E27FC236}">
                <a16:creationId xmlns:a16="http://schemas.microsoft.com/office/drawing/2014/main" id="{F1BD5E5E-84C1-AB5D-ED03-7F38B221C66C}"/>
              </a:ext>
            </a:extLst>
          </p:cNvPr>
          <p:cNvSpPr txBox="1"/>
          <p:nvPr/>
        </p:nvSpPr>
        <p:spPr>
          <a:xfrm>
            <a:off x="734028" y="2187046"/>
            <a:ext cx="5706203"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c</a:t>
            </a:r>
            <a:r>
              <a:rPr lang="ru-BY" dirty="0" err="1">
                <a:latin typeface="Times New Roman" panose="02020603050405020304" pitchFamily="18" charset="0"/>
                <a:cs typeface="Times New Roman" panose="02020603050405020304" pitchFamily="18" charset="0"/>
              </a:rPr>
              <a:t>ollect</a:t>
            </a:r>
            <a:r>
              <a:rPr lang="en-US" dirty="0" err="1">
                <a:latin typeface="Times New Roman" panose="02020603050405020304" pitchFamily="18" charset="0"/>
                <a:cs typeface="Times New Roman" panose="02020603050405020304" pitchFamily="18" charset="0"/>
              </a:rPr>
              <a:t>ing</a:t>
            </a:r>
            <a:r>
              <a:rPr lang="en-US"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relevant</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data</a:t>
            </a:r>
            <a:r>
              <a:rPr lang="en-US"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from</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various</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sources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improv</a:t>
            </a:r>
            <a:r>
              <a:rPr lang="en-US" dirty="0" err="1">
                <a:latin typeface="Times New Roman" panose="02020603050405020304" pitchFamily="18" charset="0"/>
                <a:cs typeface="Times New Roman" panose="02020603050405020304" pitchFamily="18" charset="0"/>
              </a:rPr>
              <a:t>ing</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the</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quality</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by</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performing</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data</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wrangling</a:t>
            </a:r>
            <a:endParaRPr lang="ru-BY"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exploring</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the</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processed</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data</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applying</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some</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basic</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statistical</a:t>
            </a:r>
            <a:r>
              <a:rPr lang="ru-BY" dirty="0">
                <a:latin typeface="Times New Roman" panose="02020603050405020304" pitchFamily="18" charset="0"/>
                <a:cs typeface="Times New Roman" panose="02020603050405020304" pitchFamily="18" charset="0"/>
              </a:rPr>
              <a:t> </a:t>
            </a:r>
            <a:r>
              <a:rPr lang="ru-BY" dirty="0" err="1">
                <a:latin typeface="Times New Roman" panose="02020603050405020304" pitchFamily="18" charset="0"/>
                <a:cs typeface="Times New Roman" panose="02020603050405020304" pitchFamily="18" charset="0"/>
              </a:rPr>
              <a:t>analysis</a:t>
            </a:r>
            <a:r>
              <a:rPr lang="ru-BY"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data </a:t>
            </a:r>
            <a:r>
              <a:rPr lang="ru-BY" dirty="0" err="1">
                <a:latin typeface="Times New Roman" panose="02020603050405020304" pitchFamily="18" charset="0"/>
                <a:cs typeface="Times New Roman" panose="02020603050405020304" pitchFamily="18" charset="0"/>
              </a:rPr>
              <a:t>visualization</a:t>
            </a:r>
            <a:endParaRPr lang="ru-BY"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training a machine learning model to predict the result</a:t>
            </a:r>
            <a:endParaRPr lang="ru-BY"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B4A0E69E-5B2C-176D-E1F9-DD36A5DA56F3}"/>
              </a:ext>
            </a:extLst>
          </p:cNvPr>
          <p:cNvPicPr>
            <a:picLocks noChangeAspect="1"/>
          </p:cNvPicPr>
          <p:nvPr/>
        </p:nvPicPr>
        <p:blipFill>
          <a:blip r:embed="rId4"/>
          <a:stretch>
            <a:fillRect/>
          </a:stretch>
        </p:blipFill>
        <p:spPr>
          <a:xfrm>
            <a:off x="7326900" y="1872924"/>
            <a:ext cx="4001636" cy="2500648"/>
          </a:xfrm>
          <a:prstGeom prst="rect">
            <a:avLst/>
          </a:prstGeom>
        </p:spPr>
      </p:pic>
      <p:pic>
        <p:nvPicPr>
          <p:cNvPr id="18" name="Picture 17">
            <a:extLst>
              <a:ext uri="{FF2B5EF4-FFF2-40B4-BE49-F238E27FC236}">
                <a16:creationId xmlns:a16="http://schemas.microsoft.com/office/drawing/2014/main" id="{9BD176EA-2695-510D-C15B-ABC6A5DC715A}"/>
              </a:ext>
            </a:extLst>
          </p:cNvPr>
          <p:cNvPicPr>
            <a:picLocks noChangeAspect="1"/>
          </p:cNvPicPr>
          <p:nvPr/>
        </p:nvPicPr>
        <p:blipFill>
          <a:blip r:embed="rId5"/>
          <a:stretch>
            <a:fillRect/>
          </a:stretch>
        </p:blipFill>
        <p:spPr>
          <a:xfrm>
            <a:off x="2635766" y="1405993"/>
            <a:ext cx="1519706" cy="369795"/>
          </a:xfrm>
          <a:prstGeom prst="rect">
            <a:avLst/>
          </a:prstGeom>
        </p:spPr>
      </p:pic>
      <p:sp>
        <p:nvSpPr>
          <p:cNvPr id="3" name="TextBox 2">
            <a:extLst>
              <a:ext uri="{FF2B5EF4-FFF2-40B4-BE49-F238E27FC236}">
                <a16:creationId xmlns:a16="http://schemas.microsoft.com/office/drawing/2014/main" id="{CB051C96-7BB2-11DF-5127-92E346A9FE70}"/>
              </a:ext>
            </a:extLst>
          </p:cNvPr>
          <p:cNvSpPr txBox="1"/>
          <p:nvPr/>
        </p:nvSpPr>
        <p:spPr>
          <a:xfrm>
            <a:off x="855484" y="4433304"/>
            <a:ext cx="10602488" cy="2031325"/>
          </a:xfrm>
          <a:prstGeom prst="rect">
            <a:avLst/>
          </a:prstGeom>
          <a:noFill/>
        </p:spPr>
        <p:txBody>
          <a:bodyPr wrap="square" rtlCol="0">
            <a:spAutoFit/>
          </a:bodyPr>
          <a:lstStyle/>
          <a:p>
            <a:pPr algn="just">
              <a:spcBef>
                <a:spcPts val="1400"/>
              </a:spcBef>
            </a:pPr>
            <a:r>
              <a:rPr lang="en-US" dirty="0">
                <a:latin typeface="Times New Roman" panose="02020603050405020304" pitchFamily="18" charset="0"/>
                <a:cs typeface="Times New Roman" panose="02020603050405020304" pitchFamily="18" charset="0"/>
              </a:rPr>
              <a:t>   All launch sites are in very close proximity to the ocean coast and to the Equator line,  railways, highways and coastline and keep certain distance away from cities.  The total number of successful mission outcomes significantly exceed the number of failure missions.    KSC LC-39A launch site, rocket configuration Falcon 9 FT and payload mass between 2000 and 4000 kg have the highest success rate.  The first stage often returns successfully with more massive payloads, as the flight number increases, with heavy payloads are more for Polar, LEO and ISS.   Types of orbits ES-L1, GEO, HEO and SSO have the highest success rates.   All predictive models have the same classification accuracy.</a:t>
            </a:r>
            <a:endParaRPr lang="ru-BY" dirty="0">
              <a:latin typeface="Times New Roman" panose="02020603050405020304" pitchFamily="18" charset="0"/>
              <a:cs typeface="Times New Roman" panose="02020603050405020304" pitchFamily="18" charset="0"/>
            </a:endParaRPr>
          </a:p>
        </p:txBody>
      </p:sp>
      <p:sp>
        <p:nvSpPr>
          <p:cNvPr id="9" name="Isosceles Triangle 8">
            <a:extLst>
              <a:ext uri="{FF2B5EF4-FFF2-40B4-BE49-F238E27FC236}">
                <a16:creationId xmlns:a16="http://schemas.microsoft.com/office/drawing/2014/main" id="{40930029-A3F8-3DF9-F410-E304A5C9DEBB}"/>
              </a:ext>
            </a:extLst>
          </p:cNvPr>
          <p:cNvSpPr/>
          <p:nvPr/>
        </p:nvSpPr>
        <p:spPr>
          <a:xfrm>
            <a:off x="939732" y="4546546"/>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11" name="Isosceles Triangle 10">
            <a:extLst>
              <a:ext uri="{FF2B5EF4-FFF2-40B4-BE49-F238E27FC236}">
                <a16:creationId xmlns:a16="http://schemas.microsoft.com/office/drawing/2014/main" id="{0685714F-B3C8-7377-4792-99EF2F8B248A}"/>
              </a:ext>
            </a:extLst>
          </p:cNvPr>
          <p:cNvSpPr/>
          <p:nvPr/>
        </p:nvSpPr>
        <p:spPr>
          <a:xfrm>
            <a:off x="6324532" y="4840302"/>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12" name="Isosceles Triangle 11">
            <a:extLst>
              <a:ext uri="{FF2B5EF4-FFF2-40B4-BE49-F238E27FC236}">
                <a16:creationId xmlns:a16="http://schemas.microsoft.com/office/drawing/2014/main" id="{13680C58-8983-F76A-B911-F350395D50C2}"/>
              </a:ext>
            </a:extLst>
          </p:cNvPr>
          <p:cNvSpPr/>
          <p:nvPr/>
        </p:nvSpPr>
        <p:spPr>
          <a:xfrm>
            <a:off x="5788823" y="5085468"/>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13" name="Isosceles Triangle 12">
            <a:extLst>
              <a:ext uri="{FF2B5EF4-FFF2-40B4-BE49-F238E27FC236}">
                <a16:creationId xmlns:a16="http://schemas.microsoft.com/office/drawing/2014/main" id="{D905271D-BEDB-B00A-E350-91CF8F71CCB5}"/>
              </a:ext>
            </a:extLst>
          </p:cNvPr>
          <p:cNvSpPr/>
          <p:nvPr/>
        </p:nvSpPr>
        <p:spPr>
          <a:xfrm>
            <a:off x="8504314" y="5379224"/>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17" name="Isosceles Triangle 16">
            <a:extLst>
              <a:ext uri="{FF2B5EF4-FFF2-40B4-BE49-F238E27FC236}">
                <a16:creationId xmlns:a16="http://schemas.microsoft.com/office/drawing/2014/main" id="{609B3B1E-962C-D1AD-27B0-D0EC094BA031}"/>
              </a:ext>
            </a:extLst>
          </p:cNvPr>
          <p:cNvSpPr/>
          <p:nvPr/>
        </p:nvSpPr>
        <p:spPr>
          <a:xfrm>
            <a:off x="9905280" y="5906109"/>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20" name="Isosceles Triangle 19">
            <a:extLst>
              <a:ext uri="{FF2B5EF4-FFF2-40B4-BE49-F238E27FC236}">
                <a16:creationId xmlns:a16="http://schemas.microsoft.com/office/drawing/2014/main" id="{2EBEA3DC-33A6-97C4-1D20-6592A1032C21}"/>
              </a:ext>
            </a:extLst>
          </p:cNvPr>
          <p:cNvSpPr/>
          <p:nvPr/>
        </p:nvSpPr>
        <p:spPr>
          <a:xfrm>
            <a:off x="2352095" y="5902645"/>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21" name="Isosceles Triangle 20">
            <a:extLst>
              <a:ext uri="{FF2B5EF4-FFF2-40B4-BE49-F238E27FC236}">
                <a16:creationId xmlns:a16="http://schemas.microsoft.com/office/drawing/2014/main" id="{FEDDBAF0-3163-D4D6-0FE7-AF0AC7304B13}"/>
              </a:ext>
            </a:extLst>
          </p:cNvPr>
          <p:cNvSpPr/>
          <p:nvPr/>
        </p:nvSpPr>
        <p:spPr>
          <a:xfrm>
            <a:off x="855484" y="2325996"/>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22" name="Isosceles Triangle 21">
            <a:extLst>
              <a:ext uri="{FF2B5EF4-FFF2-40B4-BE49-F238E27FC236}">
                <a16:creationId xmlns:a16="http://schemas.microsoft.com/office/drawing/2014/main" id="{D3958A92-1E35-7284-1854-48038AE585B2}"/>
              </a:ext>
            </a:extLst>
          </p:cNvPr>
          <p:cNvSpPr/>
          <p:nvPr/>
        </p:nvSpPr>
        <p:spPr>
          <a:xfrm>
            <a:off x="855484" y="2606898"/>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23" name="Isosceles Triangle 22">
            <a:extLst>
              <a:ext uri="{FF2B5EF4-FFF2-40B4-BE49-F238E27FC236}">
                <a16:creationId xmlns:a16="http://schemas.microsoft.com/office/drawing/2014/main" id="{0FE66187-0B8B-FBCC-AE0A-E4213393FA4F}"/>
              </a:ext>
            </a:extLst>
          </p:cNvPr>
          <p:cNvSpPr/>
          <p:nvPr/>
        </p:nvSpPr>
        <p:spPr>
          <a:xfrm>
            <a:off x="863464" y="2851158"/>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24" name="Isosceles Triangle 23">
            <a:extLst>
              <a:ext uri="{FF2B5EF4-FFF2-40B4-BE49-F238E27FC236}">
                <a16:creationId xmlns:a16="http://schemas.microsoft.com/office/drawing/2014/main" id="{DBB4CB98-F163-EFE4-0AF6-14C643C6FBDA}"/>
              </a:ext>
            </a:extLst>
          </p:cNvPr>
          <p:cNvSpPr/>
          <p:nvPr/>
        </p:nvSpPr>
        <p:spPr>
          <a:xfrm>
            <a:off x="863464" y="3152005"/>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25" name="Isosceles Triangle 24">
            <a:extLst>
              <a:ext uri="{FF2B5EF4-FFF2-40B4-BE49-F238E27FC236}">
                <a16:creationId xmlns:a16="http://schemas.microsoft.com/office/drawing/2014/main" id="{A2A562FD-FD38-6A58-F093-AB2CA522E1D6}"/>
              </a:ext>
            </a:extLst>
          </p:cNvPr>
          <p:cNvSpPr/>
          <p:nvPr/>
        </p:nvSpPr>
        <p:spPr>
          <a:xfrm>
            <a:off x="862343" y="3387356"/>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26" name="Isosceles Triangle 25">
            <a:extLst>
              <a:ext uri="{FF2B5EF4-FFF2-40B4-BE49-F238E27FC236}">
                <a16:creationId xmlns:a16="http://schemas.microsoft.com/office/drawing/2014/main" id="{17B3A0A7-723F-E624-3731-076773707658}"/>
              </a:ext>
            </a:extLst>
          </p:cNvPr>
          <p:cNvSpPr/>
          <p:nvPr/>
        </p:nvSpPr>
        <p:spPr>
          <a:xfrm>
            <a:off x="856469" y="3651711"/>
            <a:ext cx="101600" cy="1413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8" name="TextBox 7">
            <a:extLst>
              <a:ext uri="{FF2B5EF4-FFF2-40B4-BE49-F238E27FC236}">
                <a16:creationId xmlns:a16="http://schemas.microsoft.com/office/drawing/2014/main" id="{4154B5BA-F477-54D5-70D7-D14F9B3E87B0}"/>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97902"/>
            <a:ext cx="9745589" cy="929309"/>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vast majority of missions were successful.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C4ED637-D243-B57E-AD15-DF9552199B6C}"/>
              </a:ext>
            </a:extLst>
          </p:cNvPr>
          <p:cNvPicPr>
            <a:picLocks noChangeAspect="1"/>
          </p:cNvPicPr>
          <p:nvPr/>
        </p:nvPicPr>
        <p:blipFill>
          <a:blip r:embed="rId4"/>
          <a:stretch>
            <a:fillRect/>
          </a:stretch>
        </p:blipFill>
        <p:spPr>
          <a:xfrm>
            <a:off x="770011" y="1492054"/>
            <a:ext cx="10107436" cy="819264"/>
          </a:xfrm>
          <a:prstGeom prst="rect">
            <a:avLst/>
          </a:prstGeom>
        </p:spPr>
      </p:pic>
      <p:pic>
        <p:nvPicPr>
          <p:cNvPr id="8" name="Picture 7">
            <a:extLst>
              <a:ext uri="{FF2B5EF4-FFF2-40B4-BE49-F238E27FC236}">
                <a16:creationId xmlns:a16="http://schemas.microsoft.com/office/drawing/2014/main" id="{E78E9D44-0C2D-5863-7CE2-35F90E89FCD0}"/>
              </a:ext>
            </a:extLst>
          </p:cNvPr>
          <p:cNvPicPr>
            <a:picLocks noChangeAspect="1"/>
          </p:cNvPicPr>
          <p:nvPr/>
        </p:nvPicPr>
        <p:blipFill>
          <a:blip r:embed="rId5"/>
          <a:stretch>
            <a:fillRect/>
          </a:stretch>
        </p:blipFill>
        <p:spPr>
          <a:xfrm>
            <a:off x="770011" y="2620931"/>
            <a:ext cx="2876951" cy="647790"/>
          </a:xfrm>
          <a:prstGeom prst="rect">
            <a:avLst/>
          </a:prstGeom>
        </p:spPr>
      </p:pic>
      <p:pic>
        <p:nvPicPr>
          <p:cNvPr id="10" name="Picture 9">
            <a:extLst>
              <a:ext uri="{FF2B5EF4-FFF2-40B4-BE49-F238E27FC236}">
                <a16:creationId xmlns:a16="http://schemas.microsoft.com/office/drawing/2014/main" id="{FD840BBF-0F02-44F9-62B3-056CB02F46C4}"/>
              </a:ext>
            </a:extLst>
          </p:cNvPr>
          <p:cNvPicPr>
            <a:picLocks noChangeAspect="1"/>
          </p:cNvPicPr>
          <p:nvPr/>
        </p:nvPicPr>
        <p:blipFill>
          <a:blip r:embed="rId6"/>
          <a:stretch>
            <a:fillRect/>
          </a:stretch>
        </p:blipFill>
        <p:spPr>
          <a:xfrm>
            <a:off x="770011" y="3501603"/>
            <a:ext cx="10278909" cy="771633"/>
          </a:xfrm>
          <a:prstGeom prst="rect">
            <a:avLst/>
          </a:prstGeom>
        </p:spPr>
      </p:pic>
      <p:pic>
        <p:nvPicPr>
          <p:cNvPr id="12" name="Picture 11">
            <a:extLst>
              <a:ext uri="{FF2B5EF4-FFF2-40B4-BE49-F238E27FC236}">
                <a16:creationId xmlns:a16="http://schemas.microsoft.com/office/drawing/2014/main" id="{6082F4BF-A0F6-8E53-40FC-D73E7F011556}"/>
              </a:ext>
            </a:extLst>
          </p:cNvPr>
          <p:cNvPicPr>
            <a:picLocks noChangeAspect="1"/>
          </p:cNvPicPr>
          <p:nvPr/>
        </p:nvPicPr>
        <p:blipFill>
          <a:blip r:embed="rId7"/>
          <a:stretch>
            <a:fillRect/>
          </a:stretch>
        </p:blipFill>
        <p:spPr>
          <a:xfrm>
            <a:off x="770011" y="4541767"/>
            <a:ext cx="2695951" cy="685896"/>
          </a:xfrm>
          <a:prstGeom prst="rect">
            <a:avLst/>
          </a:prstGeom>
        </p:spPr>
      </p:pic>
      <p:sp>
        <p:nvSpPr>
          <p:cNvPr id="2" name="TextBox 1">
            <a:extLst>
              <a:ext uri="{FF2B5EF4-FFF2-40B4-BE49-F238E27FC236}">
                <a16:creationId xmlns:a16="http://schemas.microsoft.com/office/drawing/2014/main" id="{134E1EAE-2D2E-8CA1-1F39-CEF0CDC2FF78}"/>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84435" y="3714134"/>
            <a:ext cx="6079481" cy="933580"/>
          </a:xfrm>
          <a:prstGeom prst="rect">
            <a:avLst/>
          </a:prstGeom>
        </p:spPr>
        <p:txBody>
          <a:bodyPr>
            <a:normAutofit fontScale="92500"/>
          </a:bodyPr>
          <a:lstStyle/>
          <a:p>
            <a:r>
              <a:rPr lang="en-US" dirty="0"/>
              <a:t> The names of the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F199616-5125-5D50-68D6-3F2CEC7CAAEF}"/>
              </a:ext>
            </a:extLst>
          </p:cNvPr>
          <p:cNvPicPr>
            <a:picLocks noChangeAspect="1"/>
          </p:cNvPicPr>
          <p:nvPr/>
        </p:nvPicPr>
        <p:blipFill>
          <a:blip r:embed="rId3"/>
          <a:stretch>
            <a:fillRect/>
          </a:stretch>
        </p:blipFill>
        <p:spPr>
          <a:xfrm>
            <a:off x="770011" y="1508671"/>
            <a:ext cx="9075953" cy="791320"/>
          </a:xfrm>
          <a:prstGeom prst="rect">
            <a:avLst/>
          </a:prstGeom>
        </p:spPr>
      </p:pic>
      <p:pic>
        <p:nvPicPr>
          <p:cNvPr id="8" name="Picture 7">
            <a:extLst>
              <a:ext uri="{FF2B5EF4-FFF2-40B4-BE49-F238E27FC236}">
                <a16:creationId xmlns:a16="http://schemas.microsoft.com/office/drawing/2014/main" id="{31C7E7D5-0185-449C-66D0-DFA75D8514F0}"/>
              </a:ext>
            </a:extLst>
          </p:cNvPr>
          <p:cNvPicPr>
            <a:picLocks noChangeAspect="1"/>
          </p:cNvPicPr>
          <p:nvPr/>
        </p:nvPicPr>
        <p:blipFill>
          <a:blip r:embed="rId4"/>
          <a:stretch>
            <a:fillRect/>
          </a:stretch>
        </p:blipFill>
        <p:spPr>
          <a:xfrm>
            <a:off x="9845964" y="1472388"/>
            <a:ext cx="1479771" cy="791321"/>
          </a:xfrm>
          <a:prstGeom prst="rect">
            <a:avLst/>
          </a:prstGeom>
        </p:spPr>
      </p:pic>
      <p:pic>
        <p:nvPicPr>
          <p:cNvPr id="10" name="Picture 9">
            <a:extLst>
              <a:ext uri="{FF2B5EF4-FFF2-40B4-BE49-F238E27FC236}">
                <a16:creationId xmlns:a16="http://schemas.microsoft.com/office/drawing/2014/main" id="{D0C44391-1BE9-E91F-3E65-7DFA510C6695}"/>
              </a:ext>
            </a:extLst>
          </p:cNvPr>
          <p:cNvPicPr>
            <a:picLocks noChangeAspect="1"/>
          </p:cNvPicPr>
          <p:nvPr/>
        </p:nvPicPr>
        <p:blipFill>
          <a:blip r:embed="rId5"/>
          <a:stretch>
            <a:fillRect/>
          </a:stretch>
        </p:blipFill>
        <p:spPr>
          <a:xfrm>
            <a:off x="770010" y="2336275"/>
            <a:ext cx="2437173" cy="3689298"/>
          </a:xfrm>
          <a:prstGeom prst="rect">
            <a:avLst/>
          </a:prstGeom>
        </p:spPr>
      </p:pic>
      <p:sp>
        <p:nvSpPr>
          <p:cNvPr id="2" name="TextBox 1">
            <a:extLst>
              <a:ext uri="{FF2B5EF4-FFF2-40B4-BE49-F238E27FC236}">
                <a16:creationId xmlns:a16="http://schemas.microsoft.com/office/drawing/2014/main" id="{06D709C9-41C6-3919-F219-076526DE4930}"/>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27788"/>
            <a:ext cx="10304389" cy="917846"/>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4010A0F-9C09-4E8B-4EC1-9FE9DC4E5934}"/>
              </a:ext>
            </a:extLst>
          </p:cNvPr>
          <p:cNvPicPr>
            <a:picLocks noChangeAspect="1"/>
          </p:cNvPicPr>
          <p:nvPr/>
        </p:nvPicPr>
        <p:blipFill>
          <a:blip r:embed="rId3"/>
          <a:stretch>
            <a:fillRect/>
          </a:stretch>
        </p:blipFill>
        <p:spPr>
          <a:xfrm>
            <a:off x="770011" y="1615700"/>
            <a:ext cx="10424462" cy="1082379"/>
          </a:xfrm>
          <a:prstGeom prst="rect">
            <a:avLst/>
          </a:prstGeom>
        </p:spPr>
      </p:pic>
      <p:pic>
        <p:nvPicPr>
          <p:cNvPr id="8" name="Picture 7">
            <a:extLst>
              <a:ext uri="{FF2B5EF4-FFF2-40B4-BE49-F238E27FC236}">
                <a16:creationId xmlns:a16="http://schemas.microsoft.com/office/drawing/2014/main" id="{1E267362-338C-08C8-2162-7D46893AB178}"/>
              </a:ext>
            </a:extLst>
          </p:cNvPr>
          <p:cNvPicPr>
            <a:picLocks noChangeAspect="1"/>
          </p:cNvPicPr>
          <p:nvPr/>
        </p:nvPicPr>
        <p:blipFill>
          <a:blip r:embed="rId4"/>
          <a:stretch>
            <a:fillRect/>
          </a:stretch>
        </p:blipFill>
        <p:spPr>
          <a:xfrm>
            <a:off x="4891568" y="2740237"/>
            <a:ext cx="6325483" cy="971686"/>
          </a:xfrm>
          <a:prstGeom prst="rect">
            <a:avLst/>
          </a:prstGeom>
        </p:spPr>
      </p:pic>
      <p:pic>
        <p:nvPicPr>
          <p:cNvPr id="10" name="Picture 9">
            <a:extLst>
              <a:ext uri="{FF2B5EF4-FFF2-40B4-BE49-F238E27FC236}">
                <a16:creationId xmlns:a16="http://schemas.microsoft.com/office/drawing/2014/main" id="{990A5C26-77C0-28C7-2140-4F3208F2896C}"/>
              </a:ext>
            </a:extLst>
          </p:cNvPr>
          <p:cNvPicPr>
            <a:picLocks noChangeAspect="1"/>
          </p:cNvPicPr>
          <p:nvPr/>
        </p:nvPicPr>
        <p:blipFill>
          <a:blip r:embed="rId5"/>
          <a:stretch>
            <a:fillRect/>
          </a:stretch>
        </p:blipFill>
        <p:spPr>
          <a:xfrm>
            <a:off x="770011" y="3956270"/>
            <a:ext cx="5963298" cy="1027171"/>
          </a:xfrm>
          <a:prstGeom prst="rect">
            <a:avLst/>
          </a:prstGeom>
        </p:spPr>
      </p:pic>
      <p:sp>
        <p:nvSpPr>
          <p:cNvPr id="2" name="TextBox 1">
            <a:extLst>
              <a:ext uri="{FF2B5EF4-FFF2-40B4-BE49-F238E27FC236}">
                <a16:creationId xmlns:a16="http://schemas.microsoft.com/office/drawing/2014/main" id="{2ED32D46-8A4A-E6C4-4446-A9DCB78277DD}"/>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50692" y="4967317"/>
            <a:ext cx="5597236" cy="9907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count of landing outcomes between the date</a:t>
            </a:r>
          </a:p>
          <a:p>
            <a:pPr marL="0" indent="0">
              <a:lnSpc>
                <a:spcPct val="100000"/>
              </a:lnSpc>
              <a:spcBef>
                <a:spcPts val="1400"/>
              </a:spcBef>
              <a:buNone/>
            </a:pPr>
            <a:r>
              <a:rPr lang="en-US" sz="2000" dirty="0">
                <a:solidFill>
                  <a:schemeClr val="accent3">
                    <a:lumMod val="25000"/>
                  </a:schemeClr>
                </a:solidFill>
                <a:latin typeface="Times New Roman" panose="02020603050405020304" pitchFamily="18" charset="0"/>
                <a:cs typeface="Times New Roman" panose="02020603050405020304" pitchFamily="18" charset="0"/>
              </a:rPr>
              <a:t>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02DBD48-A3D6-6D58-F0F9-8FB305BD6666}"/>
              </a:ext>
            </a:extLst>
          </p:cNvPr>
          <p:cNvPicPr>
            <a:picLocks noChangeAspect="1"/>
          </p:cNvPicPr>
          <p:nvPr/>
        </p:nvPicPr>
        <p:blipFill>
          <a:blip r:embed="rId3"/>
          <a:stretch>
            <a:fillRect/>
          </a:stretch>
        </p:blipFill>
        <p:spPr>
          <a:xfrm>
            <a:off x="922432" y="1395314"/>
            <a:ext cx="9907383" cy="952633"/>
          </a:xfrm>
          <a:prstGeom prst="rect">
            <a:avLst/>
          </a:prstGeom>
        </p:spPr>
      </p:pic>
      <p:pic>
        <p:nvPicPr>
          <p:cNvPr id="8" name="Picture 7">
            <a:extLst>
              <a:ext uri="{FF2B5EF4-FFF2-40B4-BE49-F238E27FC236}">
                <a16:creationId xmlns:a16="http://schemas.microsoft.com/office/drawing/2014/main" id="{AA6C8804-A4B1-B254-B949-2E4B64A80217}"/>
              </a:ext>
            </a:extLst>
          </p:cNvPr>
          <p:cNvPicPr>
            <a:picLocks noChangeAspect="1"/>
          </p:cNvPicPr>
          <p:nvPr/>
        </p:nvPicPr>
        <p:blipFill>
          <a:blip r:embed="rId4"/>
          <a:stretch>
            <a:fillRect/>
          </a:stretch>
        </p:blipFill>
        <p:spPr>
          <a:xfrm>
            <a:off x="5723702" y="2384442"/>
            <a:ext cx="5106113" cy="990738"/>
          </a:xfrm>
          <a:prstGeom prst="rect">
            <a:avLst/>
          </a:prstGeom>
        </p:spPr>
      </p:pic>
      <p:pic>
        <p:nvPicPr>
          <p:cNvPr id="10" name="Picture 9">
            <a:extLst>
              <a:ext uri="{FF2B5EF4-FFF2-40B4-BE49-F238E27FC236}">
                <a16:creationId xmlns:a16="http://schemas.microsoft.com/office/drawing/2014/main" id="{717CA75C-8BE8-6205-477A-184577DD8799}"/>
              </a:ext>
            </a:extLst>
          </p:cNvPr>
          <p:cNvPicPr>
            <a:picLocks noChangeAspect="1"/>
          </p:cNvPicPr>
          <p:nvPr/>
        </p:nvPicPr>
        <p:blipFill>
          <a:blip r:embed="rId5"/>
          <a:stretch>
            <a:fillRect/>
          </a:stretch>
        </p:blipFill>
        <p:spPr>
          <a:xfrm>
            <a:off x="922431" y="3429000"/>
            <a:ext cx="2782279" cy="2688495"/>
          </a:xfrm>
          <a:prstGeom prst="rect">
            <a:avLst/>
          </a:prstGeom>
        </p:spPr>
      </p:pic>
      <p:sp>
        <p:nvSpPr>
          <p:cNvPr id="2" name="TextBox 1">
            <a:extLst>
              <a:ext uri="{FF2B5EF4-FFF2-40B4-BE49-F238E27FC236}">
                <a16:creationId xmlns:a16="http://schemas.microsoft.com/office/drawing/2014/main" id="{C7D1DD2F-DF44-6880-4F2D-C1BFD924ABF4}"/>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45754"/>
            <a:ext cx="10687961" cy="781457"/>
          </a:xfrm>
          <a:prstGeom prst="rect">
            <a:avLst/>
          </a:prstGeom>
        </p:spPr>
        <p:txBody>
          <a:bodyPr lIns="91440" tIns="45720" rIns="91440" bIns="45720" anchor="t">
            <a:normAutofit/>
          </a:bodyPr>
          <a:lstStyle/>
          <a:p>
            <a:pPr>
              <a:lnSpc>
                <a:spcPct val="100000"/>
              </a:lnSpc>
              <a:spcBef>
                <a:spcPts val="1400"/>
              </a:spcBef>
            </a:pPr>
            <a:r>
              <a:rPr lang="en-US" sz="2000" dirty="0">
                <a:latin typeface="Times New Roman" panose="02020603050405020304" pitchFamily="18" charset="0"/>
                <a:cs typeface="Times New Roman" panose="02020603050405020304" pitchFamily="18" charset="0"/>
              </a:rPr>
              <a:t>All launch sites are in very close proximity to the ocean coast and to the Equator line.</a:t>
            </a: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launch sites on a map</a:t>
            </a:r>
          </a:p>
        </p:txBody>
      </p:sp>
      <p:pic>
        <p:nvPicPr>
          <p:cNvPr id="4" name="Picture 3">
            <a:extLst>
              <a:ext uri="{FF2B5EF4-FFF2-40B4-BE49-F238E27FC236}">
                <a16:creationId xmlns:a16="http://schemas.microsoft.com/office/drawing/2014/main" id="{A69D2931-DAFA-0615-2838-906C2B44EA06}"/>
              </a:ext>
            </a:extLst>
          </p:cNvPr>
          <p:cNvPicPr>
            <a:picLocks noChangeAspect="1"/>
          </p:cNvPicPr>
          <p:nvPr/>
        </p:nvPicPr>
        <p:blipFill>
          <a:blip r:embed="rId4"/>
          <a:stretch>
            <a:fillRect/>
          </a:stretch>
        </p:blipFill>
        <p:spPr>
          <a:xfrm>
            <a:off x="1851813" y="1364620"/>
            <a:ext cx="8488373" cy="3994208"/>
          </a:xfrm>
          <a:prstGeom prst="rect">
            <a:avLst/>
          </a:prstGeom>
        </p:spPr>
      </p:pic>
      <p:sp>
        <p:nvSpPr>
          <p:cNvPr id="6" name="TextBox 5">
            <a:extLst>
              <a:ext uri="{FF2B5EF4-FFF2-40B4-BE49-F238E27FC236}">
                <a16:creationId xmlns:a16="http://schemas.microsoft.com/office/drawing/2014/main" id="{87AEB460-54E8-E6B0-8522-A8A97F2E532F}"/>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77379"/>
            <a:ext cx="10687961" cy="1283276"/>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It was created markers </a:t>
            </a:r>
            <a:r>
              <a:rPr lang="en-US" sz="2000" dirty="0">
                <a:latin typeface="Times New Roman" panose="02020603050405020304" pitchFamily="18" charset="0"/>
                <a:cs typeface="Times New Roman" panose="02020603050405020304" pitchFamily="18" charset="0"/>
              </a:rPr>
              <a:t>for all launch records. </a:t>
            </a:r>
          </a:p>
          <a:p>
            <a:pPr marL="0" indent="0">
              <a:lnSpc>
                <a:spcPct val="100000"/>
              </a:lnSpc>
              <a:spcBef>
                <a:spcPts val="1400"/>
              </a:spcBef>
              <a:buNone/>
            </a:pPr>
            <a:r>
              <a:rPr lang="en-US" sz="2000" dirty="0">
                <a:latin typeface="Times New Roman" panose="02020603050405020304" pitchFamily="18" charset="0"/>
                <a:cs typeface="Times New Roman" panose="02020603050405020304" pitchFamily="18" charset="0"/>
              </a:rPr>
              <a:t>If a launch was </a:t>
            </a:r>
            <a:r>
              <a:rPr lang="en-US" sz="2000" dirty="0">
                <a:solidFill>
                  <a:srgbClr val="00B050"/>
                </a:solidFill>
                <a:latin typeface="Times New Roman" panose="02020603050405020304" pitchFamily="18" charset="0"/>
                <a:cs typeface="Times New Roman" panose="02020603050405020304" pitchFamily="18" charset="0"/>
              </a:rPr>
              <a:t>successful</a:t>
            </a:r>
            <a:r>
              <a:rPr lang="en-US" sz="2000" dirty="0">
                <a:latin typeface="Times New Roman" panose="02020603050405020304" pitchFamily="18" charset="0"/>
                <a:cs typeface="Times New Roman" panose="02020603050405020304" pitchFamily="18" charset="0"/>
              </a:rPr>
              <a:t>, it was used a </a:t>
            </a:r>
            <a:r>
              <a:rPr lang="en-US" sz="2000" dirty="0">
                <a:solidFill>
                  <a:srgbClr val="00B050"/>
                </a:solidFill>
                <a:latin typeface="Times New Roman" panose="02020603050405020304" pitchFamily="18" charset="0"/>
                <a:cs typeface="Times New Roman" panose="02020603050405020304" pitchFamily="18" charset="0"/>
              </a:rPr>
              <a:t>green</a:t>
            </a:r>
            <a:r>
              <a:rPr lang="en-US" sz="2000" dirty="0">
                <a:latin typeface="Times New Roman" panose="02020603050405020304" pitchFamily="18" charset="0"/>
                <a:cs typeface="Times New Roman" panose="02020603050405020304" pitchFamily="18" charset="0"/>
              </a:rPr>
              <a:t> marker and if a launch was </a:t>
            </a:r>
            <a:r>
              <a:rPr lang="en-US" sz="2000" dirty="0">
                <a:solidFill>
                  <a:srgbClr val="FF0000"/>
                </a:solidFill>
                <a:latin typeface="Times New Roman" panose="02020603050405020304" pitchFamily="18" charset="0"/>
                <a:cs typeface="Times New Roman" panose="02020603050405020304" pitchFamily="18" charset="0"/>
              </a:rPr>
              <a:t>failed</a:t>
            </a:r>
            <a:r>
              <a:rPr lang="en-US" sz="2000" dirty="0">
                <a:latin typeface="Times New Roman" panose="02020603050405020304" pitchFamily="18" charset="0"/>
                <a:cs typeface="Times New Roman" panose="02020603050405020304" pitchFamily="18" charset="0"/>
              </a:rPr>
              <a:t>, it was used a </a:t>
            </a:r>
            <a:r>
              <a:rPr lang="en-US" sz="2000" dirty="0">
                <a:solidFill>
                  <a:srgbClr val="FF0000"/>
                </a:solidFill>
                <a:latin typeface="Times New Roman" panose="02020603050405020304" pitchFamily="18" charset="0"/>
                <a:cs typeface="Times New Roman" panose="02020603050405020304" pitchFamily="18" charset="0"/>
              </a:rPr>
              <a:t>red</a:t>
            </a:r>
            <a:r>
              <a:rPr lang="en-US" sz="2000" dirty="0">
                <a:latin typeface="Times New Roman" panose="02020603050405020304" pitchFamily="18" charset="0"/>
                <a:cs typeface="Times New Roman" panose="02020603050405020304" pitchFamily="18" charset="0"/>
              </a:rPr>
              <a:t>       marker.  </a:t>
            </a: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a:t>
            </a:r>
          </a:p>
        </p:txBody>
      </p:sp>
      <p:pic>
        <p:nvPicPr>
          <p:cNvPr id="2" name="Picture 1">
            <a:extLst>
              <a:ext uri="{FF2B5EF4-FFF2-40B4-BE49-F238E27FC236}">
                <a16:creationId xmlns:a16="http://schemas.microsoft.com/office/drawing/2014/main" id="{0A883BA1-749E-3E20-40BF-3C28205969D9}"/>
              </a:ext>
            </a:extLst>
          </p:cNvPr>
          <p:cNvPicPr>
            <a:picLocks noChangeAspect="1"/>
          </p:cNvPicPr>
          <p:nvPr/>
        </p:nvPicPr>
        <p:blipFill>
          <a:blip r:embed="rId4"/>
          <a:stretch>
            <a:fillRect/>
          </a:stretch>
        </p:blipFill>
        <p:spPr>
          <a:xfrm>
            <a:off x="2069020" y="1375743"/>
            <a:ext cx="7560611" cy="3206087"/>
          </a:xfrm>
          <a:prstGeom prst="rect">
            <a:avLst/>
          </a:prstGeom>
        </p:spPr>
      </p:pic>
      <p:sp>
        <p:nvSpPr>
          <p:cNvPr id="4" name="TextBox 3">
            <a:extLst>
              <a:ext uri="{FF2B5EF4-FFF2-40B4-BE49-F238E27FC236}">
                <a16:creationId xmlns:a16="http://schemas.microsoft.com/office/drawing/2014/main" id="{621429F1-6B30-43B7-A088-2CA3D860FD62}"/>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72543" y="4703569"/>
            <a:ext cx="5150499" cy="923330"/>
          </a:xfrm>
          <a:prstGeom prst="rect">
            <a:avLst/>
          </a:prstGeom>
        </p:spPr>
        <p:txBody>
          <a:bodyPr lIns="91440" tIns="45720" rIns="91440" bIns="45720" anchor="t">
            <a:normAutofit/>
          </a:bodyPr>
          <a:lstStyle/>
          <a:p>
            <a:pPr>
              <a:lnSpc>
                <a:spcPct val="100000"/>
              </a:lnSpc>
              <a:spcBef>
                <a:spcPts val="1400"/>
              </a:spcBef>
            </a:pPr>
            <a:r>
              <a:rPr lang="en-US" sz="2000" dirty="0">
                <a:latin typeface="Times New Roman" panose="02020603050405020304" pitchFamily="18" charset="0"/>
                <a:cs typeface="Times New Roman" panose="02020603050405020304" pitchFamily="18" charset="0"/>
              </a:rPr>
              <a:t>Launch sites keep certain distance away from cities.</a:t>
            </a: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proximities of launch sites</a:t>
            </a:r>
          </a:p>
        </p:txBody>
      </p:sp>
      <p:pic>
        <p:nvPicPr>
          <p:cNvPr id="2" name="Picture 1">
            <a:extLst>
              <a:ext uri="{FF2B5EF4-FFF2-40B4-BE49-F238E27FC236}">
                <a16:creationId xmlns:a16="http://schemas.microsoft.com/office/drawing/2014/main" id="{950551C5-7516-37EC-E12B-CBBF98DAC1A9}"/>
              </a:ext>
            </a:extLst>
          </p:cNvPr>
          <p:cNvPicPr>
            <a:picLocks noChangeAspect="1"/>
          </p:cNvPicPr>
          <p:nvPr/>
        </p:nvPicPr>
        <p:blipFill>
          <a:blip r:embed="rId4"/>
          <a:stretch>
            <a:fillRect/>
          </a:stretch>
        </p:blipFill>
        <p:spPr>
          <a:xfrm>
            <a:off x="6155253" y="1757164"/>
            <a:ext cx="5385080" cy="2214474"/>
          </a:xfrm>
          <a:prstGeom prst="rect">
            <a:avLst/>
          </a:prstGeom>
        </p:spPr>
      </p:pic>
      <p:pic>
        <p:nvPicPr>
          <p:cNvPr id="4" name="Picture 3">
            <a:extLst>
              <a:ext uri="{FF2B5EF4-FFF2-40B4-BE49-F238E27FC236}">
                <a16:creationId xmlns:a16="http://schemas.microsoft.com/office/drawing/2014/main" id="{7828F430-605A-1BFE-F182-B180DC74393B}"/>
              </a:ext>
            </a:extLst>
          </p:cNvPr>
          <p:cNvPicPr>
            <a:picLocks noChangeAspect="1"/>
          </p:cNvPicPr>
          <p:nvPr/>
        </p:nvPicPr>
        <p:blipFill>
          <a:blip r:embed="rId5"/>
          <a:stretch>
            <a:fillRect/>
          </a:stretch>
        </p:blipFill>
        <p:spPr>
          <a:xfrm>
            <a:off x="557575" y="1757166"/>
            <a:ext cx="5016074" cy="2214472"/>
          </a:xfrm>
          <a:prstGeom prst="rect">
            <a:avLst/>
          </a:prstGeom>
        </p:spPr>
      </p:pic>
      <p:sp>
        <p:nvSpPr>
          <p:cNvPr id="6" name="TextBox 5">
            <a:extLst>
              <a:ext uri="{FF2B5EF4-FFF2-40B4-BE49-F238E27FC236}">
                <a16:creationId xmlns:a16="http://schemas.microsoft.com/office/drawing/2014/main" id="{DAD3230A-399F-45FF-67E4-A3C2D4D59593}"/>
              </a:ext>
            </a:extLst>
          </p:cNvPr>
          <p:cNvSpPr txBox="1"/>
          <p:nvPr/>
        </p:nvSpPr>
        <p:spPr>
          <a:xfrm>
            <a:off x="557576" y="4711630"/>
            <a:ext cx="5016073" cy="98488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Launch sites are in close proximity to railways, highways and coastline.</a:t>
            </a: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a:p>
            <a:endParaRPr lang="ru-BY" dirty="0"/>
          </a:p>
        </p:txBody>
      </p:sp>
      <p:sp>
        <p:nvSpPr>
          <p:cNvPr id="7" name="TextBox 6">
            <a:extLst>
              <a:ext uri="{FF2B5EF4-FFF2-40B4-BE49-F238E27FC236}">
                <a16:creationId xmlns:a16="http://schemas.microsoft.com/office/drawing/2014/main" id="{94673583-534C-0AA1-1B5A-6190D36BBBD2}"/>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25390" y="5603471"/>
            <a:ext cx="10228409" cy="715879"/>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KSC LC-39A launch site has the highest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2" name="Рисунок 1">
            <a:extLst>
              <a:ext uri="{FF2B5EF4-FFF2-40B4-BE49-F238E27FC236}">
                <a16:creationId xmlns:a16="http://schemas.microsoft.com/office/drawing/2014/main" id="{4FC47901-AB47-B36D-3660-3B3ED5C07F72}"/>
              </a:ext>
            </a:extLst>
          </p:cNvPr>
          <p:cNvPicPr>
            <a:picLocks noChangeAspect="1"/>
          </p:cNvPicPr>
          <p:nvPr/>
        </p:nvPicPr>
        <p:blipFill>
          <a:blip r:embed="rId4"/>
          <a:stretch>
            <a:fillRect/>
          </a:stretch>
        </p:blipFill>
        <p:spPr>
          <a:xfrm>
            <a:off x="1125391" y="1336876"/>
            <a:ext cx="9701340" cy="3890906"/>
          </a:xfrm>
          <a:prstGeom prst="rect">
            <a:avLst/>
          </a:prstGeom>
        </p:spPr>
      </p:pic>
      <p:sp>
        <p:nvSpPr>
          <p:cNvPr id="4" name="TextBox 3">
            <a:extLst>
              <a:ext uri="{FF2B5EF4-FFF2-40B4-BE49-F238E27FC236}">
                <a16:creationId xmlns:a16="http://schemas.microsoft.com/office/drawing/2014/main" id="{49062BBE-20E6-5734-1A80-D50C574E4393}"/>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72095" y="1773240"/>
            <a:ext cx="5575829" cy="905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sz="1800" dirty="0">
                <a:solidFill>
                  <a:schemeClr val="tx1"/>
                </a:solidFill>
              </a:rPr>
              <a:t>One reason SpaceX can do this is the rocket launches are relatively inexpensive. Unlike other rocket providers, SpaceX's Falcon 9 can recover the first stage. </a:t>
            </a:r>
          </a:p>
        </p:txBody>
      </p:sp>
      <p:sp>
        <p:nvSpPr>
          <p:cNvPr id="2" name="TextBox 1">
            <a:extLst>
              <a:ext uri="{FF2B5EF4-FFF2-40B4-BE49-F238E27FC236}">
                <a16:creationId xmlns:a16="http://schemas.microsoft.com/office/drawing/2014/main" id="{CF4AAF75-6192-7CD0-A89C-3F94F644F435}"/>
              </a:ext>
            </a:extLst>
          </p:cNvPr>
          <p:cNvSpPr txBox="1"/>
          <p:nvPr/>
        </p:nvSpPr>
        <p:spPr>
          <a:xfrm>
            <a:off x="3251545" y="2993356"/>
            <a:ext cx="5204509" cy="1754326"/>
          </a:xfrm>
          <a:prstGeom prst="rect">
            <a:avLst/>
          </a:prstGeom>
          <a:noFill/>
        </p:spPr>
        <p:txBody>
          <a:bodyPr wrap="square" rtlCol="0">
            <a:spAutoFit/>
          </a:bodyPr>
          <a:lstStyle/>
          <a:p>
            <a:endParaRPr lang="en-US" dirty="0"/>
          </a:p>
          <a:p>
            <a:pPr algn="r"/>
            <a:r>
              <a:rPr lang="en-US" dirty="0"/>
              <a:t>This stage is large and it costs a lot. </a:t>
            </a:r>
          </a:p>
          <a:p>
            <a:pPr algn="r"/>
            <a:r>
              <a:rPr lang="en-US" dirty="0"/>
              <a:t>Sometimes the first stage does not land. Sometimes it will crash. Other times, Space X will sacrifice the first stage due to the mission parameters like payload, orbit, and customer.</a:t>
            </a:r>
          </a:p>
        </p:txBody>
      </p:sp>
      <p:sp>
        <p:nvSpPr>
          <p:cNvPr id="6" name="TextBox 5">
            <a:extLst>
              <a:ext uri="{FF2B5EF4-FFF2-40B4-BE49-F238E27FC236}">
                <a16:creationId xmlns:a16="http://schemas.microsoft.com/office/drawing/2014/main" id="{2B34D5E9-1F95-ECB7-6CAD-034C0626337A}"/>
              </a:ext>
            </a:extLst>
          </p:cNvPr>
          <p:cNvSpPr txBox="1"/>
          <p:nvPr/>
        </p:nvSpPr>
        <p:spPr>
          <a:xfrm>
            <a:off x="828068" y="1330628"/>
            <a:ext cx="5480988" cy="677108"/>
          </a:xfrm>
          <a:prstGeom prst="rect">
            <a:avLst/>
          </a:prstGeom>
          <a:noFill/>
        </p:spPr>
        <p:txBody>
          <a:bodyPr wrap="none" rtlCol="0">
            <a:spAutoFit/>
          </a:bodyPr>
          <a:lstStyle/>
          <a:p>
            <a:r>
              <a:rPr lang="en-US" sz="2000" dirty="0">
                <a:latin typeface="Abadi" panose="020B0604020104020204" pitchFamily="34" charset="0"/>
              </a:rPr>
              <a:t>What is the reason for                       success?</a:t>
            </a:r>
          </a:p>
          <a:p>
            <a:endParaRPr lang="ru-BY" dirty="0"/>
          </a:p>
        </p:txBody>
      </p:sp>
      <p:pic>
        <p:nvPicPr>
          <p:cNvPr id="7" name="Picture 6">
            <a:extLst>
              <a:ext uri="{FF2B5EF4-FFF2-40B4-BE49-F238E27FC236}">
                <a16:creationId xmlns:a16="http://schemas.microsoft.com/office/drawing/2014/main" id="{8A243D9C-598F-795D-C2B8-4079ECDAA1F3}"/>
              </a:ext>
            </a:extLst>
          </p:cNvPr>
          <p:cNvPicPr>
            <a:picLocks noChangeAspect="1"/>
          </p:cNvPicPr>
          <p:nvPr/>
        </p:nvPicPr>
        <p:blipFill>
          <a:blip r:embed="rId3"/>
          <a:stretch>
            <a:fillRect/>
          </a:stretch>
        </p:blipFill>
        <p:spPr>
          <a:xfrm>
            <a:off x="3418681" y="1338947"/>
            <a:ext cx="1519706" cy="369795"/>
          </a:xfrm>
          <a:prstGeom prst="rect">
            <a:avLst/>
          </a:prstGeom>
        </p:spPr>
      </p:pic>
      <p:sp>
        <p:nvSpPr>
          <p:cNvPr id="8" name="TextBox 7">
            <a:extLst>
              <a:ext uri="{FF2B5EF4-FFF2-40B4-BE49-F238E27FC236}">
                <a16:creationId xmlns:a16="http://schemas.microsoft.com/office/drawing/2014/main" id="{ECCAC287-2B78-A3B1-8164-D66403345425}"/>
              </a:ext>
            </a:extLst>
          </p:cNvPr>
          <p:cNvSpPr txBox="1"/>
          <p:nvPr/>
        </p:nvSpPr>
        <p:spPr>
          <a:xfrm>
            <a:off x="715818" y="4949883"/>
            <a:ext cx="6756399" cy="1538883"/>
          </a:xfrm>
          <a:prstGeom prst="rect">
            <a:avLst/>
          </a:prstGeom>
          <a:noFill/>
        </p:spPr>
        <p:txBody>
          <a:bodyPr wrap="square" rtlCol="0">
            <a:spAutoFit/>
          </a:bodyPr>
          <a:lstStyle/>
          <a:p>
            <a:r>
              <a:rPr lang="en-US" sz="2400" b="1" dirty="0">
                <a:solidFill>
                  <a:srgbClr val="0070C0"/>
                </a:solidFill>
                <a:latin typeface="Abadi" panose="020B0604020104020204" pitchFamily="34" charset="0"/>
              </a:rPr>
              <a:t>The </a:t>
            </a:r>
            <a:r>
              <a:rPr lang="en-US" sz="2800" b="1" dirty="0">
                <a:solidFill>
                  <a:srgbClr val="0070C0"/>
                </a:solidFill>
                <a:latin typeface="Abadi" panose="020B0604020104020204" pitchFamily="34" charset="0"/>
              </a:rPr>
              <a:t>goal</a:t>
            </a:r>
            <a:r>
              <a:rPr lang="en-US" sz="2400" b="1" dirty="0">
                <a:solidFill>
                  <a:srgbClr val="0070C0"/>
                </a:solidFill>
                <a:latin typeface="Abadi" panose="020B0604020104020204" pitchFamily="34" charset="0"/>
              </a:rPr>
              <a:t> is</a:t>
            </a:r>
          </a:p>
          <a:p>
            <a:pPr marL="342900" indent="-342900">
              <a:buFont typeface="Arial" panose="020B0604020202020204" pitchFamily="34" charset="0"/>
              <a:buChar char="•"/>
            </a:pPr>
            <a:r>
              <a:rPr lang="en-US" sz="2400" b="1" dirty="0">
                <a:solidFill>
                  <a:srgbClr val="0070C0"/>
                </a:solidFill>
                <a:latin typeface="Abadi" panose="020B0604020104020204" pitchFamily="34" charset="0"/>
              </a:rPr>
              <a:t>to determine the price of each launch </a:t>
            </a:r>
          </a:p>
          <a:p>
            <a:pPr marL="342900" indent="-342900">
              <a:buFont typeface="Arial" panose="020B0604020202020204" pitchFamily="34" charset="0"/>
              <a:buChar char="•"/>
            </a:pPr>
            <a:r>
              <a:rPr lang="en-US" sz="2400" b="1" dirty="0">
                <a:solidFill>
                  <a:srgbClr val="0070C0"/>
                </a:solidFill>
                <a:latin typeface="Abadi" panose="020B0604020104020204" pitchFamily="34" charset="0"/>
              </a:rPr>
              <a:t>to predict if SpaceX will reuse the first stage </a:t>
            </a:r>
          </a:p>
          <a:p>
            <a:endParaRPr lang="ru-BY" dirty="0"/>
          </a:p>
        </p:txBody>
      </p:sp>
      <p:pic>
        <p:nvPicPr>
          <p:cNvPr id="10" name="Picture 9">
            <a:extLst>
              <a:ext uri="{FF2B5EF4-FFF2-40B4-BE49-F238E27FC236}">
                <a16:creationId xmlns:a16="http://schemas.microsoft.com/office/drawing/2014/main" id="{511FB330-5DA7-5B3F-8EAF-E6F85F9BD4AF}"/>
              </a:ext>
            </a:extLst>
          </p:cNvPr>
          <p:cNvPicPr>
            <a:picLocks noChangeAspect="1"/>
          </p:cNvPicPr>
          <p:nvPr/>
        </p:nvPicPr>
        <p:blipFill>
          <a:blip r:embed="rId4"/>
          <a:stretch>
            <a:fillRect/>
          </a:stretch>
        </p:blipFill>
        <p:spPr>
          <a:xfrm>
            <a:off x="8687768" y="1412380"/>
            <a:ext cx="2670414" cy="4613194"/>
          </a:xfrm>
          <a:prstGeom prst="rect">
            <a:avLst/>
          </a:prstGeom>
        </p:spPr>
      </p:pic>
      <p:pic>
        <p:nvPicPr>
          <p:cNvPr id="12" name="Picture 11">
            <a:extLst>
              <a:ext uri="{FF2B5EF4-FFF2-40B4-BE49-F238E27FC236}">
                <a16:creationId xmlns:a16="http://schemas.microsoft.com/office/drawing/2014/main" id="{BCC7CC51-244E-57F8-D37B-69B054240E25}"/>
              </a:ext>
            </a:extLst>
          </p:cNvPr>
          <p:cNvPicPr>
            <a:picLocks noChangeAspect="1"/>
          </p:cNvPicPr>
          <p:nvPr/>
        </p:nvPicPr>
        <p:blipFill>
          <a:blip r:embed="rId5"/>
          <a:stretch>
            <a:fillRect/>
          </a:stretch>
        </p:blipFill>
        <p:spPr>
          <a:xfrm>
            <a:off x="1570405" y="2668692"/>
            <a:ext cx="6835754" cy="621477"/>
          </a:xfrm>
          <a:prstGeom prst="rect">
            <a:avLst/>
          </a:prstGeom>
        </p:spPr>
      </p:pic>
      <p:sp>
        <p:nvSpPr>
          <p:cNvPr id="3" name="TextBox 2">
            <a:extLst>
              <a:ext uri="{FF2B5EF4-FFF2-40B4-BE49-F238E27FC236}">
                <a16:creationId xmlns:a16="http://schemas.microsoft.com/office/drawing/2014/main" id="{F3E77983-E379-A8BB-9AAC-6A09F8392A83}"/>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2781"/>
            <a:ext cx="10551583" cy="723611"/>
          </a:xfrm>
          <a:prstGeom prst="rect">
            <a:avLst/>
          </a:prstGeom>
        </p:spPr>
        <p:txBody>
          <a:bodyPr lIns="91440" tIns="45720" rIns="91440" bIns="45720" anchor="t">
            <a:normAutofit/>
          </a:bodyPr>
          <a:lstStyle/>
          <a:p>
            <a:pPr>
              <a:lnSpc>
                <a:spcPct val="100000"/>
              </a:lnSpc>
              <a:spcBef>
                <a:spcPts val="1400"/>
              </a:spcBef>
            </a:pPr>
            <a:r>
              <a:rPr lang="en-US" sz="2000" dirty="0">
                <a:latin typeface="Times New Roman" panose="02020603050405020304" pitchFamily="18" charset="0"/>
                <a:cs typeface="Times New Roman" panose="02020603050405020304" pitchFamily="18" charset="0"/>
              </a:rPr>
              <a:t>KSC LC-39A launch site has the highest launch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 rate</a:t>
            </a:r>
          </a:p>
        </p:txBody>
      </p:sp>
      <p:pic>
        <p:nvPicPr>
          <p:cNvPr id="2" name="Рисунок 1">
            <a:extLst>
              <a:ext uri="{FF2B5EF4-FFF2-40B4-BE49-F238E27FC236}">
                <a16:creationId xmlns:a16="http://schemas.microsoft.com/office/drawing/2014/main" id="{5E6CCECF-05EB-68FF-7E32-934C2D8B527F}"/>
              </a:ext>
            </a:extLst>
          </p:cNvPr>
          <p:cNvPicPr>
            <a:picLocks noChangeAspect="1"/>
          </p:cNvPicPr>
          <p:nvPr/>
        </p:nvPicPr>
        <p:blipFill>
          <a:blip r:embed="rId3"/>
          <a:stretch>
            <a:fillRect/>
          </a:stretch>
        </p:blipFill>
        <p:spPr>
          <a:xfrm>
            <a:off x="906389" y="1363288"/>
            <a:ext cx="10240771" cy="3938674"/>
          </a:xfrm>
          <a:prstGeom prst="rect">
            <a:avLst/>
          </a:prstGeom>
        </p:spPr>
      </p:pic>
      <p:sp>
        <p:nvSpPr>
          <p:cNvPr id="4" name="TextBox 3">
            <a:extLst>
              <a:ext uri="{FF2B5EF4-FFF2-40B4-BE49-F238E27FC236}">
                <a16:creationId xmlns:a16="http://schemas.microsoft.com/office/drawing/2014/main" id="{8DB95326-8ABB-228A-6F41-5C88F45C7E58}"/>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04455" y="5212551"/>
            <a:ext cx="10156271" cy="549049"/>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FT booster version and payload mass between 2000 and 4000 kg have the largest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2" name="Рисунок 1">
            <a:extLst>
              <a:ext uri="{FF2B5EF4-FFF2-40B4-BE49-F238E27FC236}">
                <a16:creationId xmlns:a16="http://schemas.microsoft.com/office/drawing/2014/main" id="{C14A7019-8D9C-1445-0B9B-0CEE26D0E47D}"/>
              </a:ext>
            </a:extLst>
          </p:cNvPr>
          <p:cNvPicPr>
            <a:picLocks noChangeAspect="1"/>
          </p:cNvPicPr>
          <p:nvPr/>
        </p:nvPicPr>
        <p:blipFill>
          <a:blip r:embed="rId3"/>
          <a:stretch>
            <a:fillRect/>
          </a:stretch>
        </p:blipFill>
        <p:spPr>
          <a:xfrm>
            <a:off x="1204456" y="1370924"/>
            <a:ext cx="9943836" cy="3675659"/>
          </a:xfrm>
          <a:prstGeom prst="rect">
            <a:avLst/>
          </a:prstGeom>
        </p:spPr>
      </p:pic>
      <p:sp>
        <p:nvSpPr>
          <p:cNvPr id="4" name="TextBox 3">
            <a:extLst>
              <a:ext uri="{FF2B5EF4-FFF2-40B4-BE49-F238E27FC236}">
                <a16:creationId xmlns:a16="http://schemas.microsoft.com/office/drawing/2014/main" id="{AA1C6AC4-9ADA-5048-B9A2-F9457E262618}"/>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3703" y="1487054"/>
            <a:ext cx="3602182" cy="194194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models have the same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EE588E3-0A32-F867-74BF-164910C852F8}"/>
              </a:ext>
            </a:extLst>
          </p:cNvPr>
          <p:cNvPicPr>
            <a:picLocks noChangeAspect="1"/>
          </p:cNvPicPr>
          <p:nvPr/>
        </p:nvPicPr>
        <p:blipFill>
          <a:blip r:embed="rId4"/>
          <a:stretch>
            <a:fillRect/>
          </a:stretch>
        </p:blipFill>
        <p:spPr>
          <a:xfrm>
            <a:off x="5006388" y="1415596"/>
            <a:ext cx="6351909" cy="4689640"/>
          </a:xfrm>
          <a:prstGeom prst="rect">
            <a:avLst/>
          </a:prstGeom>
        </p:spPr>
      </p:pic>
      <p:sp>
        <p:nvSpPr>
          <p:cNvPr id="2" name="TextBox 1">
            <a:extLst>
              <a:ext uri="{FF2B5EF4-FFF2-40B4-BE49-F238E27FC236}">
                <a16:creationId xmlns:a16="http://schemas.microsoft.com/office/drawing/2014/main" id="{5FAC80B6-361E-9E08-434B-A469F8F552E0}"/>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86345"/>
            <a:ext cx="3275516" cy="1618673"/>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have the same classification accuracy.</a:t>
            </a:r>
          </a:p>
          <a:p>
            <a:pPr>
              <a:lnSpc>
                <a:spcPct val="100000"/>
              </a:lnSpc>
              <a:spcBef>
                <a:spcPts val="1400"/>
              </a:spcBef>
            </a:pPr>
            <a:r>
              <a:rPr lang="en-US" sz="2200" dirty="0">
                <a:solidFill>
                  <a:schemeClr val="accent3">
                    <a:lumMod val="25000"/>
                  </a:schemeClr>
                </a:solidFill>
                <a:latin typeface="Abadi" panose="020B0604020104020204" pitchFamily="34" charset="0"/>
              </a:rPr>
              <a:t>Therefore, the confusion matrices are the same.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B45ACBC-375E-71C1-7740-B98B20AE8A48}"/>
              </a:ext>
            </a:extLst>
          </p:cNvPr>
          <p:cNvPicPr>
            <a:picLocks noChangeAspect="1"/>
          </p:cNvPicPr>
          <p:nvPr/>
        </p:nvPicPr>
        <p:blipFill>
          <a:blip r:embed="rId4"/>
          <a:stretch>
            <a:fillRect/>
          </a:stretch>
        </p:blipFill>
        <p:spPr>
          <a:xfrm>
            <a:off x="4847248" y="1305704"/>
            <a:ext cx="6610724" cy="4803170"/>
          </a:xfrm>
          <a:prstGeom prst="rect">
            <a:avLst/>
          </a:prstGeom>
        </p:spPr>
      </p:pic>
      <p:sp>
        <p:nvSpPr>
          <p:cNvPr id="2" name="TextBox 1">
            <a:extLst>
              <a:ext uri="{FF2B5EF4-FFF2-40B4-BE49-F238E27FC236}">
                <a16:creationId xmlns:a16="http://schemas.microsoft.com/office/drawing/2014/main" id="{DC29DBC9-CE1C-62B0-E43C-22216D77BBA1}"/>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10515600" cy="5046244"/>
          </a:xfrm>
          <a:prstGeom prst="rect">
            <a:avLst/>
          </a:prstGeom>
        </p:spPr>
        <p:txBody>
          <a:bodyPr>
            <a:normAutofit fontScale="92500" lnSpcReduction="10000"/>
          </a:bodyPr>
          <a:lstStyle/>
          <a:p>
            <a:pPr>
              <a:lnSpc>
                <a:spcPct val="100000"/>
              </a:lnSpc>
              <a:spcBef>
                <a:spcPts val="1400"/>
              </a:spcBef>
            </a:pPr>
            <a:r>
              <a:rPr lang="en-US" sz="2100" dirty="0">
                <a:latin typeface="Times New Roman" panose="02020603050405020304" pitchFamily="18" charset="0"/>
                <a:cs typeface="Times New Roman" panose="02020603050405020304" pitchFamily="18" charset="0"/>
              </a:rPr>
              <a:t>There are only four unique names of launch sites of Space X.</a:t>
            </a:r>
            <a:endParaRPr lang="en-US" sz="1400" dirty="0">
              <a:latin typeface="Times New Roman" panose="02020603050405020304" pitchFamily="18" charset="0"/>
              <a:cs typeface="Times New Roman" panose="02020603050405020304" pitchFamily="18" charset="0"/>
            </a:endParaRPr>
          </a:p>
          <a:p>
            <a:pPr>
              <a:lnSpc>
                <a:spcPct val="100000"/>
              </a:lnSpc>
              <a:spcBef>
                <a:spcPts val="1400"/>
              </a:spcBef>
            </a:pPr>
            <a:r>
              <a:rPr lang="en-US" sz="2100" dirty="0">
                <a:latin typeface="Times New Roman" panose="02020603050405020304" pitchFamily="18" charset="0"/>
                <a:cs typeface="Times New Roman" panose="02020603050405020304" pitchFamily="18" charset="0"/>
              </a:rPr>
              <a:t>All launch sites are in very close proximity to the ocean coast and to the Equator line,  railways, highways and coastline and keep certain distance away from cities.</a:t>
            </a:r>
          </a:p>
          <a:p>
            <a:pPr>
              <a:lnSpc>
                <a:spcPct val="100000"/>
              </a:lnSpc>
              <a:spcBef>
                <a:spcPts val="1400"/>
              </a:spcBef>
            </a:pPr>
            <a:r>
              <a:rPr lang="en-US" sz="2100" dirty="0">
                <a:latin typeface="Times New Roman" panose="02020603050405020304" pitchFamily="18" charset="0"/>
                <a:cs typeface="Times New Roman" panose="02020603050405020304" pitchFamily="18" charset="0"/>
              </a:rPr>
              <a:t>The total number of successful mission outcomes significantly exceed the number of failure missions.</a:t>
            </a:r>
          </a:p>
          <a:p>
            <a:pPr>
              <a:lnSpc>
                <a:spcPct val="100000"/>
              </a:lnSpc>
              <a:spcBef>
                <a:spcPts val="1400"/>
              </a:spcBef>
            </a:pPr>
            <a:r>
              <a:rPr lang="en-US" sz="2100" dirty="0">
                <a:latin typeface="Times New Roman" panose="02020603050405020304" pitchFamily="18" charset="0"/>
                <a:cs typeface="Times New Roman" panose="02020603050405020304" pitchFamily="18" charset="0"/>
              </a:rPr>
              <a:t>KSC LC-39A launch site, rocket configuration Falcon 9 FT and payload mass between 2000 and 4000 kg have the highest success rate. </a:t>
            </a:r>
          </a:p>
          <a:p>
            <a:pPr>
              <a:lnSpc>
                <a:spcPct val="100000"/>
              </a:lnSpc>
              <a:spcBef>
                <a:spcPts val="1400"/>
              </a:spcBef>
            </a:pPr>
            <a:r>
              <a:rPr lang="en-US" sz="2100" dirty="0">
                <a:latin typeface="Times New Roman" panose="02020603050405020304" pitchFamily="18" charset="0"/>
                <a:cs typeface="Times New Roman" panose="02020603050405020304" pitchFamily="18" charset="0"/>
              </a:rPr>
              <a:t>.The largest number of launches were made from the site CCAFS SLC-40. There have been many successful and many failed missions here. </a:t>
            </a:r>
          </a:p>
          <a:p>
            <a:pPr>
              <a:lnSpc>
                <a:spcPct val="100000"/>
              </a:lnSpc>
              <a:spcBef>
                <a:spcPts val="1400"/>
              </a:spcBef>
            </a:pPr>
            <a:r>
              <a:rPr lang="en-US" sz="2100" dirty="0">
                <a:latin typeface="Times New Roman" panose="02020603050405020304" pitchFamily="18" charset="0"/>
                <a:cs typeface="Times New Roman" panose="02020603050405020304" pitchFamily="18" charset="0"/>
              </a:rPr>
              <a:t>Least number of launches were made from the site VAFB-SLC. Most missions were successful.</a:t>
            </a:r>
          </a:p>
          <a:p>
            <a:pPr>
              <a:lnSpc>
                <a:spcPct val="100000"/>
              </a:lnSpc>
              <a:spcBef>
                <a:spcPts val="1400"/>
              </a:spcBef>
            </a:pPr>
            <a:r>
              <a:rPr lang="en-US" sz="2100" dirty="0">
                <a:latin typeface="Times New Roman" panose="02020603050405020304" pitchFamily="18" charset="0"/>
                <a:cs typeface="Times New Roman" panose="02020603050405020304" pitchFamily="18" charset="0"/>
              </a:rPr>
              <a:t>The first stage often returns successfully with more massive payloads, as the flight number increases, with heavy payloads are more for Polar, LEO and ISS. </a:t>
            </a:r>
          </a:p>
          <a:p>
            <a:pPr>
              <a:lnSpc>
                <a:spcPct val="100000"/>
              </a:lnSpc>
              <a:spcBef>
                <a:spcPts val="1400"/>
              </a:spcBef>
            </a:pPr>
            <a:r>
              <a:rPr lang="en-US" sz="2100" dirty="0">
                <a:latin typeface="Times New Roman" panose="02020603050405020304" pitchFamily="18" charset="0"/>
                <a:cs typeface="Times New Roman" panose="02020603050405020304" pitchFamily="18" charset="0"/>
              </a:rPr>
              <a:t>ES-L1, GEO, HEO and SSO types of orbits have the highest success rates. </a:t>
            </a:r>
          </a:p>
          <a:p>
            <a:pPr lvl="0"/>
            <a:r>
              <a:rPr lang="en-US" sz="2100" dirty="0">
                <a:latin typeface="Times New Roman" panose="02020603050405020304" pitchFamily="18" charset="0"/>
                <a:cs typeface="Times New Roman" panose="02020603050405020304" pitchFamily="18" charset="0"/>
              </a:rPr>
              <a:t>All predictive models have the same classification accuracy.</a:t>
            </a:r>
            <a:endParaRPr lang="ru-BY" sz="2100" dirty="0">
              <a:latin typeface="Times New Roman" panose="02020603050405020304" pitchFamily="18" charset="0"/>
              <a:cs typeface="Times New Roman" panose="02020603050405020304" pitchFamily="18" charset="0"/>
            </a:endParaRPr>
          </a:p>
          <a:p>
            <a:pPr marL="0" lvl="0" indent="0">
              <a:buNone/>
            </a:pPr>
            <a:endParaRPr lang="ru-BY" sz="2200" dirty="0">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ru-BY" sz="2200" dirty="0">
              <a:latin typeface="Times New Roman" panose="02020603050405020304" pitchFamily="18" charset="0"/>
              <a:cs typeface="Times New Roman" panose="02020603050405020304" pitchFamily="18" charset="0"/>
            </a:endParaRPr>
          </a:p>
          <a:p>
            <a:pPr>
              <a:lnSpc>
                <a:spcPct val="100000"/>
              </a:lnSpc>
              <a:spcBef>
                <a:spcPts val="1400"/>
              </a:spcBef>
            </a:pPr>
            <a:endParaRPr lang="ru-BY" sz="2000" dirty="0">
              <a:latin typeface="Times New Roman" panose="02020603050405020304" pitchFamily="18" charset="0"/>
              <a:cs typeface="Times New Roman" panose="02020603050405020304" pitchFamily="18" charset="0"/>
            </a:endParaRPr>
          </a:p>
          <a:p>
            <a:pPr>
              <a:lnSpc>
                <a:spcPct val="100000"/>
              </a:lnSpc>
              <a:spcBef>
                <a:spcPts val="1400"/>
              </a:spcBef>
            </a:pPr>
            <a:endParaRPr lang="ru-BY" sz="2000" dirty="0">
              <a:latin typeface="Times New Roman" panose="02020603050405020304" pitchFamily="18" charset="0"/>
              <a:cs typeface="Times New Roman" panose="02020603050405020304" pitchFamily="18" charset="0"/>
            </a:endParaRPr>
          </a:p>
          <a:p>
            <a:pPr>
              <a:lnSpc>
                <a:spcPct val="100000"/>
              </a:lnSpc>
              <a:spcBef>
                <a:spcPts val="1400"/>
              </a:spcBef>
            </a:pPr>
            <a:endParaRPr lang="en-US" sz="26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B63CAEA9-77B9-BA5D-CC62-ED2F87C2796E}"/>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16527" y="1961390"/>
            <a:ext cx="4823691" cy="4453223"/>
          </a:xfrm>
          <a:prstGeom prst="rect">
            <a:avLst/>
          </a:prstGeom>
        </p:spPr>
        <p:txBody>
          <a:bodyPr>
            <a:normAutofit fontScale="25000" lnSpcReduction="20000"/>
          </a:bodyPr>
          <a:lstStyle/>
          <a:p>
            <a:r>
              <a:rPr lang="ru-BY" u="sng" dirty="0">
                <a:hlinkClick r:id="rId4"/>
              </a:rPr>
              <a:t>https://api.spacexdata.com/v4/launches/past</a:t>
            </a:r>
            <a:endParaRPr lang="ru-BY" dirty="0"/>
          </a:p>
          <a:p>
            <a:r>
              <a:rPr lang="ru-BY" dirty="0"/>
              <a:t> </a:t>
            </a:r>
            <a:r>
              <a:rPr lang="ru-BY" u="sng" dirty="0">
                <a:hlinkClick r:id="rId5"/>
              </a:rPr>
              <a:t>https://cf-courses-data.s3.us.cloud-object-storage.appdomain.cloud/IBM-DS0321EN-SkillsNetwork/datasets/API_call_spacex_api.json</a:t>
            </a:r>
            <a:endParaRPr lang="ru-BY" dirty="0"/>
          </a:p>
          <a:p>
            <a:r>
              <a:rPr lang="ru-BY" dirty="0"/>
              <a:t> </a:t>
            </a:r>
            <a:r>
              <a:rPr lang="ru-BY" u="sng" dirty="0">
                <a:hlinkClick r:id="rId6"/>
              </a:rPr>
              <a:t>https://en.wikipedia.org/wiki/List_of_Falcon_9_and_Falcon_Heavy_launches</a:t>
            </a:r>
            <a:endParaRPr lang="ru-BY" dirty="0"/>
          </a:p>
          <a:p>
            <a:r>
              <a:rPr lang="ru-BY" u="sng" dirty="0">
                <a:hlinkClick r:id="rId7"/>
              </a:rPr>
              <a:t>https://en.wikipedia.org/w/index.php?title=List_of_Falcon_9_and_Falcon_Heavy_launches&amp;oldid=1027686922</a:t>
            </a:r>
            <a:endParaRPr lang="ru-BY" dirty="0"/>
          </a:p>
          <a:p>
            <a:r>
              <a:rPr lang="ru-BY" dirty="0"/>
              <a:t> </a:t>
            </a:r>
            <a:r>
              <a:rPr lang="ru-BY" u="sng" dirty="0">
                <a:hlinkClick r:id="rId8"/>
              </a:rPr>
              <a:t>https://cf-courses-data.s3.us.cloud-object-storage.appdomain.cloud/IBM-DS0321EN-SkillsNetwork/datasets/dataset_part_1.csv</a:t>
            </a:r>
            <a:endParaRPr lang="ru-BY" dirty="0"/>
          </a:p>
          <a:p>
            <a:r>
              <a:rPr lang="ru-BY" dirty="0"/>
              <a:t> </a:t>
            </a:r>
            <a:r>
              <a:rPr lang="ru-BY" u="sng" dirty="0">
                <a:hlinkClick r:id="rId9"/>
              </a:rPr>
              <a:t>https://cf-courses-data.s3.us.cloud-object-storage.appdomain.cloud/IBM-DS0321EN-SkillsNetwork/datasets/dataset_part_2.csv</a:t>
            </a:r>
            <a:endParaRPr lang="ru-BY" dirty="0"/>
          </a:p>
          <a:p>
            <a:r>
              <a:rPr lang="en-US" u="sng" dirty="0">
                <a:hlinkClick r:id="rId10"/>
              </a:rPr>
              <a:t> </a:t>
            </a:r>
            <a:r>
              <a:rPr lang="ru-BY" u="sng" dirty="0">
                <a:hlinkClick r:id="rId10"/>
              </a:rPr>
              <a:t>https://cf-courses-data.s3.us.cloud-object-storage.appdomain.cloud/IBM-DS0321EN-SkillsNetwork/labs/module_2/data/Spacex.csv</a:t>
            </a:r>
            <a:endParaRPr lang="ru-BY" dirty="0"/>
          </a:p>
          <a:p>
            <a:r>
              <a:rPr lang="ru-BY" dirty="0"/>
              <a:t> </a:t>
            </a:r>
            <a:r>
              <a:rPr lang="ru-BY" u="sng" dirty="0">
                <a:hlinkClick r:id="rId10"/>
              </a:rPr>
              <a:t>https://cf-courses-data.s3.us.cloud-object-storage.appdomain.cloud/IBM-DS0321EN-SkillsNetwork/labs/module_2/data/Spacex.csv</a:t>
            </a:r>
            <a:endParaRPr lang="ru-BY" dirty="0"/>
          </a:p>
          <a:p>
            <a:r>
              <a:rPr lang="ru-BY" dirty="0"/>
              <a:t> </a:t>
            </a:r>
            <a:r>
              <a:rPr lang="ru-BY" u="sng" dirty="0">
                <a:hlinkClick r:id="rId11"/>
              </a:rPr>
              <a:t>https://cf-courses-data.s3.us.cloud-object-storage.appdomain.cloud/IBMDeveloperSkillsNetwork-DV0101EN-SkillsNetwork/labs/v4/DV0101EN-Exercise-Generating-Maps-in-Python.ipynb</a:t>
            </a:r>
            <a:endParaRPr lang="ru-BY" dirty="0"/>
          </a:p>
          <a:p>
            <a:r>
              <a:rPr lang="ru-BY" dirty="0"/>
              <a:t> </a:t>
            </a:r>
            <a:r>
              <a:rPr lang="ru-BY" u="sng" dirty="0">
                <a:hlinkClick r:id="rId12"/>
              </a:rPr>
              <a:t>https://cf-courses-data.s3.us.cloud-object-storage.appdomain.cloud/IBM-DS0321EN-SkillsNetwork/datasets/spacex_launch_geo.csv</a:t>
            </a:r>
            <a:endParaRPr lang="ru-BY" dirty="0"/>
          </a:p>
          <a:p>
            <a:r>
              <a:rPr lang="ru-BY" dirty="0"/>
              <a:t> </a:t>
            </a:r>
            <a:r>
              <a:rPr lang="ru-BY" u="sng" dirty="0">
                <a:hlinkClick r:id="rId9"/>
              </a:rPr>
              <a:t>https://cf-courses-data.s3.us.cloud-object-storage.appdomain.cloud/IBM-DS0321EN-SkillsNetwork/datasets/dataset_part_2.csv</a:t>
            </a:r>
            <a:endParaRPr lang="ru-BY" dirty="0"/>
          </a:p>
          <a:p>
            <a:r>
              <a:rPr lang="ru-BY" u="sng" dirty="0">
                <a:hlinkClick r:id="rId13"/>
              </a:rPr>
              <a:t>https://cf-courses-data.s3.us.cloud-object-storage.appdomain.cloud/IBM-DS0321EN-SkillsNetwork/datasets/dataset_part_3.csv</a:t>
            </a:r>
            <a:endParaRPr lang="en-US" u="sng" dirty="0"/>
          </a:p>
          <a:p>
            <a:r>
              <a:rPr lang="ru-BY" u="sng" dirty="0">
                <a:hlinkClick r:id="rId14"/>
              </a:rPr>
              <a:t>https://cf-courses-data.s3.us.cloud-object-storage.appdomain.cloud/IBM-DS0321EN-SkillsNetwork/datasets/spacex_launch_dash.csv</a:t>
            </a:r>
            <a:endParaRPr lang="ru-BY" dirty="0"/>
          </a:p>
          <a:p>
            <a:r>
              <a:rPr lang="ru-BY" u="sng" dirty="0">
                <a:hlinkClick r:id="rId15"/>
              </a:rPr>
              <a:t>https://cf-courses-data.s3.us.cloud-object-storage.appdomain.cloud/t4-Vy4iOU19i8y6E3Px_ww/spacex-dash-app.py</a:t>
            </a:r>
            <a:endParaRPr lang="ru-BY" dirty="0"/>
          </a:p>
          <a:p>
            <a:r>
              <a:rPr lang="ru-BY" u="sng" dirty="0">
                <a:hlinkClick r:id="rId16"/>
              </a:rPr>
              <a:t>https://dash.plotly.com/dash-core-components/dropdown</a:t>
            </a:r>
            <a:endParaRPr lang="ru-BY" dirty="0"/>
          </a:p>
          <a:p>
            <a:r>
              <a:rPr lang="ru-BY" u="sng" dirty="0">
                <a:hlinkClick r:id="rId17"/>
              </a:rPr>
              <a:t>https://dash.plotly.com/dash-core-components/rangeslider</a:t>
            </a:r>
            <a:endParaRPr lang="ru-BY" dirty="0"/>
          </a:p>
          <a:p>
            <a:r>
              <a:rPr lang="ru-BY" u="sng" dirty="0">
                <a:hlinkClick r:id="rId18"/>
              </a:rPr>
              <a:t>https://plotly.com/python/pie-charts/</a:t>
            </a:r>
            <a:endParaRPr lang="ru-BY" dirty="0"/>
          </a:p>
          <a:p>
            <a:r>
              <a:rPr lang="ru-BY" u="sng" dirty="0">
                <a:hlinkClick r:id="rId19"/>
              </a:rPr>
              <a:t>https://plotly.com/python/line-and-scatter/</a:t>
            </a:r>
            <a:endParaRPr lang="ru-BY" dirty="0"/>
          </a:p>
          <a:p>
            <a:endParaRPr lang="ru-BY"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79446F8D-3A84-644F-C438-3BF416A3FF3B}"/>
              </a:ext>
            </a:extLst>
          </p:cNvPr>
          <p:cNvSpPr txBox="1"/>
          <p:nvPr/>
        </p:nvSpPr>
        <p:spPr>
          <a:xfrm>
            <a:off x="5113412" y="1390871"/>
            <a:ext cx="5828286" cy="2031325"/>
          </a:xfrm>
          <a:prstGeom prst="rect">
            <a:avLst/>
          </a:prstGeom>
          <a:noFill/>
        </p:spPr>
        <p:txBody>
          <a:bodyPr wrap="square" rtlCol="0">
            <a:spAutoFit/>
          </a:bodyPr>
          <a:lstStyle/>
          <a:p>
            <a:r>
              <a:rPr lang="en-US" dirty="0"/>
              <a:t>                  </a:t>
            </a:r>
            <a:r>
              <a:rPr lang="en-US" u="sng" dirty="0"/>
              <a:t>DASH – Cloud IDE</a:t>
            </a:r>
          </a:p>
          <a:p>
            <a:pPr marL="285750" indent="-285750">
              <a:buFont typeface="Arial" panose="020B0604020202020204" pitchFamily="34" charset="0"/>
              <a:buChar char="•"/>
            </a:pPr>
            <a:r>
              <a:rPr lang="en-US" sz="1200" dirty="0">
                <a:hlinkClick r:id="rId20"/>
              </a:rPr>
              <a:t>https://theiadockernext-1-labs-prod-theiak8s-4-tor01.labs.cognitiveclass.ai/user/alesyakooche/#</a:t>
            </a:r>
            <a:endParaRPr lang="en-US" sz="1200" dirty="0"/>
          </a:p>
          <a:p>
            <a:pPr marL="285750" indent="-285750">
              <a:buFont typeface="Arial" panose="020B0604020202020204" pitchFamily="34" charset="0"/>
              <a:buChar char="•"/>
            </a:pPr>
            <a:r>
              <a:rPr lang="en-US" sz="1200" dirty="0">
                <a:hlinkClick r:id="rId20"/>
              </a:rPr>
              <a:t>https://theiadockernext-1-labs-prod-theiak8s-4-tor01.labs.cognitiveclass.ai/user/alesyakooche/#</a:t>
            </a:r>
            <a:endParaRPr lang="en-US" sz="1200" dirty="0"/>
          </a:p>
          <a:p>
            <a:pPr marL="285750" indent="-285750">
              <a:buFont typeface="Arial" panose="020B0604020202020204" pitchFamily="34" charset="0"/>
              <a:buChar char="•"/>
            </a:pPr>
            <a:r>
              <a:rPr lang="en-US" sz="1200" dirty="0">
                <a:hlinkClick r:id="rId20"/>
              </a:rPr>
              <a:t>https://theiadockernext-1-labs-prod-theiak8s-4-tor01.labs.cognitiveclass.ai/user/alesyakooche/#</a:t>
            </a:r>
            <a:endParaRPr lang="en-US" sz="1200" dirty="0"/>
          </a:p>
          <a:p>
            <a:pPr marL="285750" indent="-285750">
              <a:buFont typeface="Arial" panose="020B0604020202020204" pitchFamily="34" charset="0"/>
              <a:buChar char="•"/>
            </a:pPr>
            <a:endParaRPr lang="en-US" dirty="0"/>
          </a:p>
          <a:p>
            <a:endParaRPr lang="ru-BY" dirty="0"/>
          </a:p>
        </p:txBody>
      </p:sp>
      <p:sp>
        <p:nvSpPr>
          <p:cNvPr id="3" name="TextBox 2">
            <a:extLst>
              <a:ext uri="{FF2B5EF4-FFF2-40B4-BE49-F238E27FC236}">
                <a16:creationId xmlns:a16="http://schemas.microsoft.com/office/drawing/2014/main" id="{2049CAEA-355F-D3DF-10D2-8202FE5BB052}"/>
              </a:ext>
            </a:extLst>
          </p:cNvPr>
          <p:cNvSpPr txBox="1"/>
          <p:nvPr/>
        </p:nvSpPr>
        <p:spPr>
          <a:xfrm>
            <a:off x="770011" y="1290182"/>
            <a:ext cx="649024" cy="369332"/>
          </a:xfrm>
          <a:prstGeom prst="rect">
            <a:avLst/>
          </a:prstGeom>
          <a:noFill/>
        </p:spPr>
        <p:txBody>
          <a:bodyPr wrap="none" rtlCol="0">
            <a:spAutoFit/>
          </a:bodyPr>
          <a:lstStyle/>
          <a:p>
            <a:r>
              <a:rPr lang="en-US" u="sng" dirty="0"/>
              <a:t>Links</a:t>
            </a:r>
            <a:endParaRPr lang="ru-BY" u="sng" dirty="0"/>
          </a:p>
        </p:txBody>
      </p:sp>
      <p:sp>
        <p:nvSpPr>
          <p:cNvPr id="4" name="TextBox 3">
            <a:extLst>
              <a:ext uri="{FF2B5EF4-FFF2-40B4-BE49-F238E27FC236}">
                <a16:creationId xmlns:a16="http://schemas.microsoft.com/office/drawing/2014/main" id="{FCF32BE2-2B04-B593-696A-988750BC3FB4}"/>
              </a:ext>
            </a:extLst>
          </p:cNvPr>
          <p:cNvSpPr txBox="1"/>
          <p:nvPr/>
        </p:nvSpPr>
        <p:spPr>
          <a:xfrm>
            <a:off x="9086536" y="1597258"/>
            <a:ext cx="2488937" cy="923330"/>
          </a:xfrm>
          <a:prstGeom prst="rect">
            <a:avLst/>
          </a:prstGeom>
          <a:noFill/>
        </p:spPr>
        <p:txBody>
          <a:bodyPr wrap="square" rtlCol="0">
            <a:spAutoFit/>
          </a:bodyPr>
          <a:lstStyle/>
          <a:p>
            <a:r>
              <a:rPr lang="en-US" dirty="0"/>
              <a:t>                </a:t>
            </a:r>
            <a:r>
              <a:rPr lang="en-US" u="sng" dirty="0"/>
              <a:t>Trust Notebook</a:t>
            </a:r>
          </a:p>
          <a:p>
            <a:r>
              <a:rPr lang="en-US" dirty="0"/>
              <a:t>View-Activate Command Palette-Trust Notebook</a:t>
            </a:r>
            <a:endParaRPr lang="ru-BY" dirty="0"/>
          </a:p>
        </p:txBody>
      </p:sp>
      <p:sp>
        <p:nvSpPr>
          <p:cNvPr id="7" name="TextBox 6">
            <a:extLst>
              <a:ext uri="{FF2B5EF4-FFF2-40B4-BE49-F238E27FC236}">
                <a16:creationId xmlns:a16="http://schemas.microsoft.com/office/drawing/2014/main" id="{2847D1FA-E532-C3F1-1D67-9BDFA086A9EC}"/>
              </a:ext>
            </a:extLst>
          </p:cNvPr>
          <p:cNvSpPr txBox="1"/>
          <p:nvPr/>
        </p:nvSpPr>
        <p:spPr>
          <a:xfrm>
            <a:off x="5117052" y="3378468"/>
            <a:ext cx="4507346" cy="1292662"/>
          </a:xfrm>
          <a:prstGeom prst="rect">
            <a:avLst/>
          </a:prstGeom>
          <a:noFill/>
        </p:spPr>
        <p:txBody>
          <a:bodyPr wrap="square" rtlCol="0">
            <a:spAutoFit/>
          </a:bodyPr>
          <a:lstStyle/>
          <a:p>
            <a:pPr marL="285750" lvl="0" indent="-285750">
              <a:buFont typeface="Arial" panose="020B0604020202020204" pitchFamily="34" charset="0"/>
              <a:buChar char="•"/>
            </a:pPr>
            <a:r>
              <a:rPr lang="ru-BY" sz="1200" u="sng" dirty="0" err="1">
                <a:hlinkClick r:id="rId21"/>
              </a:rPr>
              <a:t>Hands-on</a:t>
            </a:r>
            <a:r>
              <a:rPr lang="ru-BY" sz="1200" u="sng" dirty="0">
                <a:hlinkClick r:id="rId21"/>
              </a:rPr>
              <a:t> Lab : </a:t>
            </a:r>
            <a:r>
              <a:rPr lang="ru-BY" sz="1200" u="sng" dirty="0" err="1">
                <a:hlinkClick r:id="rId21"/>
              </a:rPr>
              <a:t>String</a:t>
            </a:r>
            <a:r>
              <a:rPr lang="ru-BY" sz="1200" u="sng" dirty="0">
                <a:hlinkClick r:id="rId21"/>
              </a:rPr>
              <a:t> </a:t>
            </a:r>
            <a:r>
              <a:rPr lang="ru-BY" sz="1200" u="sng" dirty="0" err="1">
                <a:hlinkClick r:id="rId21"/>
              </a:rPr>
              <a:t>Patterns</a:t>
            </a:r>
            <a:r>
              <a:rPr lang="ru-BY" sz="1200" u="sng" dirty="0">
                <a:hlinkClick r:id="rId21"/>
              </a:rPr>
              <a:t>, </a:t>
            </a:r>
            <a:r>
              <a:rPr lang="ru-BY" sz="1200" u="sng" dirty="0" err="1">
                <a:hlinkClick r:id="rId21"/>
              </a:rPr>
              <a:t>Sorting</a:t>
            </a:r>
            <a:r>
              <a:rPr lang="ru-BY" sz="1200" u="sng" dirty="0">
                <a:hlinkClick r:id="rId21"/>
              </a:rPr>
              <a:t> </a:t>
            </a:r>
            <a:r>
              <a:rPr lang="ru-BY" sz="1200" u="sng" dirty="0" err="1">
                <a:hlinkClick r:id="rId21"/>
              </a:rPr>
              <a:t>and</a:t>
            </a:r>
            <a:r>
              <a:rPr lang="ru-BY" sz="1200" u="sng" dirty="0">
                <a:hlinkClick r:id="rId21"/>
              </a:rPr>
              <a:t> </a:t>
            </a:r>
            <a:r>
              <a:rPr lang="ru-BY" sz="1200" u="sng" dirty="0" err="1">
                <a:hlinkClick r:id="rId21"/>
              </a:rPr>
              <a:t>Grouping</a:t>
            </a:r>
            <a:endParaRPr lang="ru-BY" sz="1200" dirty="0"/>
          </a:p>
          <a:p>
            <a:pPr marL="285750" lvl="0" indent="-285750">
              <a:buFont typeface="Arial" panose="020B0604020202020204" pitchFamily="34" charset="0"/>
              <a:buChar char="•"/>
            </a:pPr>
            <a:r>
              <a:rPr lang="ru-BY" sz="1200" u="sng" dirty="0" err="1">
                <a:hlinkClick r:id="rId22"/>
              </a:rPr>
              <a:t>Hands-on</a:t>
            </a:r>
            <a:r>
              <a:rPr lang="ru-BY" sz="1200" u="sng" dirty="0">
                <a:hlinkClick r:id="rId22"/>
              </a:rPr>
              <a:t> Lab: </a:t>
            </a:r>
            <a:r>
              <a:rPr lang="ru-BY" sz="1200" u="sng" dirty="0" err="1">
                <a:hlinkClick r:id="rId22"/>
              </a:rPr>
              <a:t>Built-in</a:t>
            </a:r>
            <a:r>
              <a:rPr lang="ru-BY" sz="1200" u="sng" dirty="0">
                <a:hlinkClick r:id="rId22"/>
              </a:rPr>
              <a:t> </a:t>
            </a:r>
            <a:r>
              <a:rPr lang="ru-BY" sz="1200" u="sng" dirty="0" err="1">
                <a:hlinkClick r:id="rId22"/>
              </a:rPr>
              <a:t>functions</a:t>
            </a:r>
            <a:endParaRPr lang="ru-BY" sz="1200" dirty="0"/>
          </a:p>
          <a:p>
            <a:pPr marL="285750" lvl="0" indent="-285750">
              <a:buFont typeface="Arial" panose="020B0604020202020204" pitchFamily="34" charset="0"/>
              <a:buChar char="•"/>
            </a:pPr>
            <a:r>
              <a:rPr lang="ru-BY" sz="1200" u="sng" dirty="0" err="1">
                <a:hlinkClick r:id="rId23"/>
              </a:rPr>
              <a:t>Hands-on</a:t>
            </a:r>
            <a:r>
              <a:rPr lang="ru-BY" sz="1200" u="sng" dirty="0">
                <a:hlinkClick r:id="rId23"/>
              </a:rPr>
              <a:t> Lab : Sub-</a:t>
            </a:r>
            <a:r>
              <a:rPr lang="ru-BY" sz="1200" u="sng" dirty="0" err="1">
                <a:hlinkClick r:id="rId23"/>
              </a:rPr>
              <a:t>queries</a:t>
            </a:r>
            <a:r>
              <a:rPr lang="ru-BY" sz="1200" u="sng" dirty="0">
                <a:hlinkClick r:id="rId23"/>
              </a:rPr>
              <a:t> </a:t>
            </a:r>
            <a:r>
              <a:rPr lang="ru-BY" sz="1200" u="sng" dirty="0" err="1">
                <a:hlinkClick r:id="rId23"/>
              </a:rPr>
              <a:t>and</a:t>
            </a:r>
            <a:r>
              <a:rPr lang="ru-BY" sz="1200" u="sng" dirty="0">
                <a:hlinkClick r:id="rId23"/>
              </a:rPr>
              <a:t> </a:t>
            </a:r>
            <a:r>
              <a:rPr lang="ru-BY" sz="1200" u="sng" dirty="0" err="1">
                <a:hlinkClick r:id="rId23"/>
              </a:rPr>
              <a:t>Nested</a:t>
            </a:r>
            <a:r>
              <a:rPr lang="ru-BY" sz="1200" u="sng" dirty="0">
                <a:hlinkClick r:id="rId23"/>
              </a:rPr>
              <a:t> SELECT </a:t>
            </a:r>
            <a:r>
              <a:rPr lang="ru-BY" sz="1200" u="sng" dirty="0" err="1">
                <a:hlinkClick r:id="rId23"/>
              </a:rPr>
              <a:t>Statements</a:t>
            </a:r>
            <a:endParaRPr lang="ru-BY" sz="1200" dirty="0"/>
          </a:p>
          <a:p>
            <a:pPr marL="285750" lvl="0" indent="-285750">
              <a:buFont typeface="Arial" panose="020B0604020202020204" pitchFamily="34" charset="0"/>
              <a:buChar char="•"/>
            </a:pPr>
            <a:r>
              <a:rPr lang="ru-BY" sz="1200" u="sng" dirty="0" err="1">
                <a:hlinkClick r:id="rId24"/>
              </a:rPr>
              <a:t>Hands-on</a:t>
            </a:r>
            <a:r>
              <a:rPr lang="ru-BY" sz="1200" u="sng" dirty="0">
                <a:hlinkClick r:id="rId24"/>
              </a:rPr>
              <a:t> </a:t>
            </a:r>
            <a:r>
              <a:rPr lang="ru-BY" sz="1200" u="sng" dirty="0" err="1">
                <a:hlinkClick r:id="rId24"/>
              </a:rPr>
              <a:t>Tutorial</a:t>
            </a:r>
            <a:r>
              <a:rPr lang="ru-BY" sz="1200" u="sng" dirty="0">
                <a:hlinkClick r:id="rId24"/>
              </a:rPr>
              <a:t>: </a:t>
            </a:r>
            <a:r>
              <a:rPr lang="ru-BY" sz="1200" u="sng" dirty="0" err="1">
                <a:hlinkClick r:id="rId24"/>
              </a:rPr>
              <a:t>Accessing</a:t>
            </a:r>
            <a:r>
              <a:rPr lang="ru-BY" sz="1200" u="sng" dirty="0">
                <a:hlinkClick r:id="rId24"/>
              </a:rPr>
              <a:t> </a:t>
            </a:r>
            <a:r>
              <a:rPr lang="ru-BY" sz="1200" u="sng" dirty="0" err="1">
                <a:hlinkClick r:id="rId24"/>
              </a:rPr>
              <a:t>Databases</a:t>
            </a:r>
            <a:r>
              <a:rPr lang="ru-BY" sz="1200" u="sng" dirty="0">
                <a:hlinkClick r:id="rId24"/>
              </a:rPr>
              <a:t> </a:t>
            </a:r>
            <a:r>
              <a:rPr lang="ru-BY" sz="1200" u="sng" dirty="0" err="1">
                <a:hlinkClick r:id="rId24"/>
              </a:rPr>
              <a:t>with</a:t>
            </a:r>
            <a:r>
              <a:rPr lang="ru-BY" sz="1200" u="sng" dirty="0">
                <a:hlinkClick r:id="rId24"/>
              </a:rPr>
              <a:t> SQL </a:t>
            </a:r>
            <a:r>
              <a:rPr lang="ru-BY" sz="1200" u="sng" dirty="0" err="1">
                <a:hlinkClick r:id="rId24"/>
              </a:rPr>
              <a:t>magic</a:t>
            </a:r>
            <a:endParaRPr lang="ru-BY" sz="1200" dirty="0"/>
          </a:p>
          <a:p>
            <a:pPr marL="285750" lvl="0" indent="-285750">
              <a:buFont typeface="Arial" panose="020B0604020202020204" pitchFamily="34" charset="0"/>
              <a:buChar char="•"/>
            </a:pPr>
            <a:r>
              <a:rPr lang="ru-BY" sz="1200" u="sng" dirty="0" err="1">
                <a:hlinkClick r:id="rId25"/>
              </a:rPr>
              <a:t>Hands-on</a:t>
            </a:r>
            <a:r>
              <a:rPr lang="ru-BY" sz="1200" u="sng" dirty="0">
                <a:hlinkClick r:id="rId25"/>
              </a:rPr>
              <a:t> Lab: </a:t>
            </a:r>
            <a:r>
              <a:rPr lang="ru-BY" sz="1200" u="sng" dirty="0" err="1">
                <a:hlinkClick r:id="rId25"/>
              </a:rPr>
              <a:t>Analyzing</a:t>
            </a:r>
            <a:r>
              <a:rPr lang="ru-BY" sz="1200" u="sng" dirty="0">
                <a:hlinkClick r:id="rId25"/>
              </a:rPr>
              <a:t> a </a:t>
            </a:r>
            <a:r>
              <a:rPr lang="ru-BY" sz="1200" u="sng" dirty="0" err="1">
                <a:hlinkClick r:id="rId25"/>
              </a:rPr>
              <a:t>real</a:t>
            </a:r>
            <a:r>
              <a:rPr lang="ru-BY" sz="1200" u="sng" dirty="0">
                <a:hlinkClick r:id="rId25"/>
              </a:rPr>
              <a:t> World Data </a:t>
            </a:r>
            <a:r>
              <a:rPr lang="ru-BY" sz="1200" u="sng" dirty="0" err="1">
                <a:hlinkClick r:id="rId25"/>
              </a:rPr>
              <a:t>Set</a:t>
            </a:r>
            <a:endParaRPr lang="ru-BY" sz="1200" dirty="0"/>
          </a:p>
          <a:p>
            <a:endParaRPr lang="ru-BY" dirty="0"/>
          </a:p>
        </p:txBody>
      </p:sp>
      <p:pic>
        <p:nvPicPr>
          <p:cNvPr id="8" name="Picture 7">
            <a:extLst>
              <a:ext uri="{FF2B5EF4-FFF2-40B4-BE49-F238E27FC236}">
                <a16:creationId xmlns:a16="http://schemas.microsoft.com/office/drawing/2014/main" id="{59C555A6-6FFF-186D-108F-8E8B5ED12A86}"/>
              </a:ext>
            </a:extLst>
          </p:cNvPr>
          <p:cNvPicPr>
            <a:picLocks noChangeAspect="1"/>
          </p:cNvPicPr>
          <p:nvPr/>
        </p:nvPicPr>
        <p:blipFill>
          <a:blip r:embed="rId26"/>
          <a:stretch>
            <a:fillRect/>
          </a:stretch>
        </p:blipFill>
        <p:spPr>
          <a:xfrm>
            <a:off x="8480052" y="4267153"/>
            <a:ext cx="3599533" cy="2523713"/>
          </a:xfrm>
          <a:prstGeom prst="rect">
            <a:avLst/>
          </a:prstGeom>
        </p:spPr>
      </p:pic>
      <p:sp>
        <p:nvSpPr>
          <p:cNvPr id="10" name="TextBox 9">
            <a:extLst>
              <a:ext uri="{FF2B5EF4-FFF2-40B4-BE49-F238E27FC236}">
                <a16:creationId xmlns:a16="http://schemas.microsoft.com/office/drawing/2014/main" id="{8AA34E12-0338-3F9C-1B27-7C021537D35F}"/>
              </a:ext>
            </a:extLst>
          </p:cNvPr>
          <p:cNvSpPr txBox="1"/>
          <p:nvPr/>
        </p:nvSpPr>
        <p:spPr>
          <a:xfrm>
            <a:off x="6724394" y="2937791"/>
            <a:ext cx="646331" cy="369332"/>
          </a:xfrm>
          <a:prstGeom prst="rect">
            <a:avLst/>
          </a:prstGeom>
          <a:noFill/>
        </p:spPr>
        <p:txBody>
          <a:bodyPr wrap="none" rtlCol="0">
            <a:spAutoFit/>
          </a:bodyPr>
          <a:lstStyle/>
          <a:p>
            <a:r>
              <a:rPr lang="en-US" u="sng" dirty="0"/>
              <a:t>LABS</a:t>
            </a:r>
            <a:endParaRPr lang="ru-BY" u="sng" dirty="0"/>
          </a:p>
        </p:txBody>
      </p:sp>
      <p:sp>
        <p:nvSpPr>
          <p:cNvPr id="9" name="TextBox 8">
            <a:extLst>
              <a:ext uri="{FF2B5EF4-FFF2-40B4-BE49-F238E27FC236}">
                <a16:creationId xmlns:a16="http://schemas.microsoft.com/office/drawing/2014/main" id="{39EFB838-E49B-A0DB-02C9-FC1E615524CB}"/>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6167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r>
              <a:rPr lang="en-US" sz="8000" dirty="0">
                <a:solidFill>
                  <a:schemeClr val="tx1"/>
                </a:solidFill>
                <a:latin typeface="Times New Roman" panose="02020603050405020304" pitchFamily="18" charset="0"/>
                <a:cs typeface="Times New Roman" panose="02020603050405020304" pitchFamily="18" charset="0"/>
              </a:rPr>
              <a:t>Data was gathered from the SpaceX REST API and obtained by web scraping related Wiki pages.</a:t>
            </a:r>
          </a:p>
          <a:p>
            <a:endParaRPr lang="en-US" sz="8000" dirty="0">
              <a:solidFill>
                <a:schemeClr val="tx1"/>
              </a:solidFill>
              <a:latin typeface="Times New Roman" panose="02020603050405020304" pitchFamily="18" charset="0"/>
              <a:cs typeface="Times New Roman" panose="02020603050405020304" pitchFamily="18" charset="0"/>
            </a:endParaRPr>
          </a:p>
          <a:p>
            <a:pPr>
              <a:lnSpc>
                <a:spcPct val="100000"/>
              </a:lnSpc>
              <a:spcBef>
                <a:spcPts val="0"/>
              </a:spcBef>
              <a:defRPr/>
            </a:pPr>
            <a:r>
              <a:rPr lang="en-US" sz="8000" dirty="0">
                <a:solidFill>
                  <a:schemeClr val="tx1"/>
                </a:solidFill>
                <a:latin typeface="Times New Roman" panose="02020603050405020304" pitchFamily="18" charset="0"/>
                <a:cs typeface="Times New Roman" panose="02020603050405020304" pitchFamily="18" charset="0"/>
              </a:rPr>
              <a:t>The goal of wrangling was to perform EDA to find some patterns in the data and determine classes of landing labeled </a:t>
            </a:r>
            <a:r>
              <a:rPr lang="en-US" sz="8000" b="1" dirty="0">
                <a:solidFill>
                  <a:schemeClr val="tx1"/>
                </a:solidFill>
                <a:latin typeface="Times New Roman" panose="02020603050405020304" pitchFamily="18" charset="0"/>
                <a:cs typeface="Times New Roman" panose="02020603050405020304" pitchFamily="18" charset="0"/>
              </a:rPr>
              <a:t>1</a:t>
            </a:r>
            <a:r>
              <a:rPr lang="en-US" sz="8000" dirty="0">
                <a:solidFill>
                  <a:schemeClr val="tx1"/>
                </a:solidFill>
                <a:latin typeface="Times New Roman" panose="02020603050405020304" pitchFamily="18" charset="0"/>
                <a:cs typeface="Times New Roman" panose="02020603050405020304" pitchFamily="18" charset="0"/>
              </a:rPr>
              <a:t> for the booster landed successfully and </a:t>
            </a:r>
            <a:r>
              <a:rPr lang="en-US" sz="8000" b="1" dirty="0">
                <a:solidFill>
                  <a:schemeClr val="tx1"/>
                </a:solidFill>
                <a:latin typeface="Times New Roman" panose="02020603050405020304" pitchFamily="18" charset="0"/>
                <a:cs typeface="Times New Roman" panose="02020603050405020304" pitchFamily="18" charset="0"/>
              </a:rPr>
              <a:t>0</a:t>
            </a:r>
            <a:r>
              <a:rPr lang="en-US" sz="8000" dirty="0">
                <a:solidFill>
                  <a:schemeClr val="tx1"/>
                </a:solidFill>
                <a:latin typeface="Times New Roman" panose="02020603050405020304" pitchFamily="18" charset="0"/>
                <a:cs typeface="Times New Roman" panose="02020603050405020304" pitchFamily="18" charset="0"/>
              </a:rPr>
              <a:t> for unsuccessfully.</a:t>
            </a:r>
          </a:p>
          <a:p>
            <a:pPr>
              <a:lnSpc>
                <a:spcPct val="100000"/>
              </a:lnSpc>
              <a:spcBef>
                <a:spcPts val="0"/>
              </a:spcBef>
              <a:defRPr/>
            </a:pPr>
            <a:endParaRPr lang="en-US" sz="8000" dirty="0">
              <a:solidFill>
                <a:schemeClr val="tx1"/>
              </a:solidFill>
              <a:latin typeface="Times New Roman" panose="02020603050405020304" pitchFamily="18" charset="0"/>
              <a:cs typeface="Times New Roman" panose="02020603050405020304" pitchFamily="18" charset="0"/>
            </a:endParaRPr>
          </a:p>
          <a:p>
            <a:r>
              <a:rPr lang="en-US" sz="8000" dirty="0">
                <a:solidFill>
                  <a:schemeClr val="tx1"/>
                </a:solidFill>
                <a:latin typeface="Times New Roman" panose="02020603050405020304" pitchFamily="18" charset="0"/>
                <a:cs typeface="Times New Roman" panose="02020603050405020304" pitchFamily="18" charset="0"/>
              </a:rPr>
              <a:t>An attempt was made to identify variables that directly affect the success of the first stage return. </a:t>
            </a:r>
          </a:p>
          <a:p>
            <a:pPr marL="0" indent="0">
              <a:buNone/>
            </a:pPr>
            <a:endParaRPr lang="en-US" sz="8000" dirty="0">
              <a:solidFill>
                <a:schemeClr val="tx1"/>
              </a:solidFill>
              <a:latin typeface="Times New Roman" panose="02020603050405020304" pitchFamily="18" charset="0"/>
              <a:cs typeface="Times New Roman" panose="02020603050405020304" pitchFamily="18" charset="0"/>
            </a:endParaRPr>
          </a:p>
          <a:p>
            <a:r>
              <a:rPr lang="en-US" sz="8000" dirty="0">
                <a:solidFill>
                  <a:schemeClr val="tx1"/>
                </a:solidFill>
                <a:latin typeface="Times New Roman" panose="02020603050405020304" pitchFamily="18" charset="0"/>
                <a:cs typeface="Times New Roman" panose="02020603050405020304" pitchFamily="18" charset="0"/>
              </a:rPr>
              <a:t>It were built an interactive map to find some geographical patterns about launch sites and a dashboard to perform interactive visual analytics on </a:t>
            </a:r>
            <a:r>
              <a:rPr lang="en-US" sz="8000" dirty="0" err="1">
                <a:solidFill>
                  <a:schemeClr val="tx1"/>
                </a:solidFill>
                <a:latin typeface="Times New Roman" panose="02020603050405020304" pitchFamily="18" charset="0"/>
                <a:cs typeface="Times New Roman" panose="02020603050405020304" pitchFamily="18" charset="0"/>
              </a:rPr>
              <a:t>Spacex</a:t>
            </a:r>
            <a:r>
              <a:rPr lang="en-US" sz="8000" dirty="0">
                <a:solidFill>
                  <a:schemeClr val="tx1"/>
                </a:solidFill>
                <a:latin typeface="Times New Roman" panose="02020603050405020304" pitchFamily="18" charset="0"/>
                <a:cs typeface="Times New Roman" panose="02020603050405020304" pitchFamily="18" charset="0"/>
              </a:rPr>
              <a:t> launch data in real-time.</a:t>
            </a:r>
          </a:p>
          <a:p>
            <a:endParaRPr lang="en-US" sz="8000" dirty="0">
              <a:solidFill>
                <a:schemeClr val="tx1"/>
              </a:solidFill>
              <a:latin typeface="Times New Roman" panose="02020603050405020304" pitchFamily="18" charset="0"/>
              <a:cs typeface="Times New Roman" panose="02020603050405020304" pitchFamily="18" charset="0"/>
            </a:endParaRPr>
          </a:p>
          <a:p>
            <a:pPr>
              <a:lnSpc>
                <a:spcPct val="100000"/>
              </a:lnSpc>
              <a:spcBef>
                <a:spcPts val="0"/>
              </a:spcBef>
              <a:defRPr/>
            </a:pPr>
            <a:r>
              <a:rPr lang="en-US" sz="8000" dirty="0">
                <a:solidFill>
                  <a:schemeClr val="tx1"/>
                </a:solidFill>
                <a:latin typeface="Times New Roman" panose="02020603050405020304" pitchFamily="18" charset="0"/>
                <a:cs typeface="Times New Roman" panose="02020603050405020304" pitchFamily="18" charset="0"/>
              </a:rPr>
              <a:t>The goal of Classification was to predict the landing success of first stage. Specifically, to build a Machine Learning Pipeline for prediction and to determine Model with the Best Accuracy.</a:t>
            </a:r>
            <a:endParaRPr lang="ru-BY" sz="8000" dirty="0">
              <a:solidFill>
                <a:schemeClr val="tx1"/>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TextBox 1">
            <a:extLst>
              <a:ext uri="{FF2B5EF4-FFF2-40B4-BE49-F238E27FC236}">
                <a16:creationId xmlns:a16="http://schemas.microsoft.com/office/drawing/2014/main" id="{DF503204-EB12-CFB5-FC1E-1E43FA7086F3}"/>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6218"/>
            <a:ext cx="6905407" cy="4800745"/>
          </a:xfrm>
          <a:prstGeom prst="rect">
            <a:avLst/>
          </a:prstGeom>
        </p:spPr>
        <p:txBody>
          <a:bodyPr/>
          <a:lstStyle/>
          <a:p>
            <a:pPr marL="0" indent="0">
              <a:lnSpc>
                <a:spcPct val="100000"/>
              </a:lnSpc>
              <a:spcBef>
                <a:spcPts val="1400"/>
              </a:spcBef>
              <a:buNone/>
            </a:pPr>
            <a:r>
              <a:rPr lang="en-US" b="1" dirty="0">
                <a:solidFill>
                  <a:schemeClr val="accent3">
                    <a:lumMod val="25000"/>
                  </a:schemeClr>
                </a:solidFill>
                <a:latin typeface="Times New Roman" panose="02020603050405020304" pitchFamily="18" charset="0"/>
                <a:cs typeface="Times New Roman" panose="02020603050405020304" pitchFamily="18" charset="0"/>
              </a:rPr>
              <a:t>The data was collected in two ways: </a:t>
            </a:r>
          </a:p>
          <a:p>
            <a:r>
              <a:rPr lang="en-US" sz="2400" dirty="0">
                <a:latin typeface="Times New Roman" panose="02020603050405020304" pitchFamily="18" charset="0"/>
                <a:cs typeface="Times New Roman" panose="02020603050405020304" pitchFamily="18" charset="0"/>
              </a:rPr>
              <a:t>gathered from the SpaceX REST API (using the requests library to obtain the launch data and converting the resulting list of JSON objects to a </a:t>
            </a:r>
            <a:r>
              <a:rPr lang="en-US" sz="2400" dirty="0" err="1">
                <a:latin typeface="Times New Roman" panose="02020603050405020304" pitchFamily="18" charset="0"/>
                <a:cs typeface="Times New Roman" panose="02020603050405020304" pitchFamily="18" charset="0"/>
              </a:rPr>
              <a:t>dataframe</a:t>
            </a:r>
            <a:r>
              <a:rPr lang="en-US" sz="2400" dirty="0">
                <a:latin typeface="Times New Roman" panose="02020603050405020304" pitchFamily="18" charset="0"/>
                <a:cs typeface="Times New Roman" panose="02020603050405020304" pitchFamily="18" charset="0"/>
              </a:rPr>
              <a:t>)</a:t>
            </a:r>
          </a:p>
          <a:p>
            <a:endParaRPr lang="en-US" sz="2400" dirty="0">
              <a:solidFill>
                <a:schemeClr val="accent3">
                  <a:lumMod val="25000"/>
                </a:schemeClr>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obtained by web scraping related Wiki pages (using the Python </a:t>
            </a:r>
            <a:r>
              <a:rPr lang="en-US" sz="2400" dirty="0" err="1">
                <a:latin typeface="Times New Roman" panose="02020603050405020304" pitchFamily="18" charset="0"/>
                <a:cs typeface="Times New Roman" panose="02020603050405020304" pitchFamily="18" charset="0"/>
              </a:rPr>
              <a:t>BeautifulSoup</a:t>
            </a:r>
            <a:r>
              <a:rPr lang="en-US" sz="2400" dirty="0">
                <a:latin typeface="Times New Roman" panose="02020603050405020304" pitchFamily="18" charset="0"/>
                <a:cs typeface="Times New Roman" panose="02020603050405020304" pitchFamily="18" charset="0"/>
              </a:rPr>
              <a:t> package to web scrape some HTML tables that contain valuable records and to parse the data from those tables and convert them into a Pandas data frame for further visualization and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4" name="Picture 23">
            <a:extLst>
              <a:ext uri="{FF2B5EF4-FFF2-40B4-BE49-F238E27FC236}">
                <a16:creationId xmlns:a16="http://schemas.microsoft.com/office/drawing/2014/main" id="{81D14C76-9A8C-85E1-D1F4-A587DBFC683E}"/>
              </a:ext>
            </a:extLst>
          </p:cNvPr>
          <p:cNvPicPr>
            <a:picLocks noChangeAspect="1"/>
          </p:cNvPicPr>
          <p:nvPr/>
        </p:nvPicPr>
        <p:blipFill>
          <a:blip r:embed="rId4"/>
          <a:stretch>
            <a:fillRect/>
          </a:stretch>
        </p:blipFill>
        <p:spPr>
          <a:xfrm>
            <a:off x="7840250" y="2041859"/>
            <a:ext cx="3899168" cy="884060"/>
          </a:xfrm>
          <a:prstGeom prst="rect">
            <a:avLst/>
          </a:prstGeom>
        </p:spPr>
      </p:pic>
      <p:pic>
        <p:nvPicPr>
          <p:cNvPr id="26" name="Picture 25">
            <a:extLst>
              <a:ext uri="{FF2B5EF4-FFF2-40B4-BE49-F238E27FC236}">
                <a16:creationId xmlns:a16="http://schemas.microsoft.com/office/drawing/2014/main" id="{8E0AE55D-1D35-CE04-5596-BA48164985FF}"/>
              </a:ext>
            </a:extLst>
          </p:cNvPr>
          <p:cNvPicPr>
            <a:picLocks noChangeAspect="1"/>
          </p:cNvPicPr>
          <p:nvPr/>
        </p:nvPicPr>
        <p:blipFill>
          <a:blip r:embed="rId5"/>
          <a:stretch>
            <a:fillRect/>
          </a:stretch>
        </p:blipFill>
        <p:spPr>
          <a:xfrm>
            <a:off x="7840250" y="4000435"/>
            <a:ext cx="3899168" cy="1775556"/>
          </a:xfrm>
          <a:prstGeom prst="rect">
            <a:avLst/>
          </a:prstGeom>
        </p:spPr>
      </p:pic>
      <p:sp>
        <p:nvSpPr>
          <p:cNvPr id="2" name="TextBox 1">
            <a:extLst>
              <a:ext uri="{FF2B5EF4-FFF2-40B4-BE49-F238E27FC236}">
                <a16:creationId xmlns:a16="http://schemas.microsoft.com/office/drawing/2014/main" id="{EF12544E-234D-00DE-132E-8FFEC733899A}"/>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28074" y="1722290"/>
            <a:ext cx="4832928" cy="3307484"/>
          </a:xfrm>
          <a:prstGeom prst="rect">
            <a:avLst/>
          </a:prstGeom>
        </p:spPr>
        <p:txBody>
          <a:bodyPr vert="horz" lIns="91440" tIns="45720" rIns="91440" bIns="45720" rtlCol="0" anchor="t">
            <a:normAutofit/>
          </a:bodyPr>
          <a:lstStyle/>
          <a:p>
            <a:pPr>
              <a:lnSpc>
                <a:spcPct val="100000"/>
              </a:lnSpc>
              <a:spcBef>
                <a:spcPts val="1400"/>
              </a:spcBef>
            </a:pPr>
            <a:r>
              <a:rPr lang="en-US" sz="2400" dirty="0">
                <a:latin typeface="Times New Roman" panose="02020603050405020304" pitchFamily="18" charset="0"/>
                <a:cs typeface="Times New Roman" panose="02020603050405020304" pitchFamily="18" charset="0"/>
              </a:rPr>
              <a:t>Rocket launch data was requested from SpaceX Application Programming Interface (API) with Uniform Resource Locator (URL)</a:t>
            </a:r>
          </a:p>
          <a:p>
            <a:r>
              <a:rPr lang="en-US" sz="2400" dirty="0">
                <a:latin typeface="Times New Roman" panose="02020603050405020304" pitchFamily="18" charset="0"/>
                <a:cs typeface="Times New Roman" panose="02020603050405020304" pitchFamily="18" charset="0"/>
              </a:rPr>
              <a:t>The response was viewed by calling the .</a:t>
            </a:r>
            <a:r>
              <a:rPr lang="en-US" sz="2400" dirty="0" err="1">
                <a:latin typeface="Times New Roman" panose="02020603050405020304" pitchFamily="18" charset="0"/>
                <a:cs typeface="Times New Roman" panose="02020603050405020304" pitchFamily="18" charset="0"/>
              </a:rPr>
              <a:t>json</a:t>
            </a:r>
            <a:r>
              <a:rPr lang="en-US" sz="2400" dirty="0">
                <a:latin typeface="Times New Roman" panose="02020603050405020304" pitchFamily="18" charset="0"/>
                <a:cs typeface="Times New Roman" panose="02020603050405020304" pitchFamily="18" charset="0"/>
              </a:rPr>
              <a:t>() method</a:t>
            </a:r>
            <a:endParaRPr lang="ru-BY"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structured </a:t>
            </a:r>
            <a:r>
              <a:rPr lang="en-US" sz="2400" dirty="0" err="1">
                <a:latin typeface="Times New Roman" panose="02020603050405020304" pitchFamily="18" charset="0"/>
                <a:cs typeface="Times New Roman" panose="02020603050405020304" pitchFamily="18" charset="0"/>
              </a:rPr>
              <a:t>json</a:t>
            </a:r>
            <a:r>
              <a:rPr lang="en-US" sz="2400" dirty="0">
                <a:latin typeface="Times New Roman" panose="02020603050405020304" pitchFamily="18" charset="0"/>
                <a:cs typeface="Times New Roman" panose="02020603050405020304" pitchFamily="18" charset="0"/>
              </a:rPr>
              <a:t> data was “normalized” into a flat table</a:t>
            </a: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A7C3AD23-5D45-1E9C-B6D3-3119AED68ABE}"/>
              </a:ext>
            </a:extLst>
          </p:cNvPr>
          <p:cNvPicPr>
            <a:picLocks noChangeAspect="1"/>
          </p:cNvPicPr>
          <p:nvPr/>
        </p:nvPicPr>
        <p:blipFill>
          <a:blip r:embed="rId4"/>
          <a:stretch>
            <a:fillRect/>
          </a:stretch>
        </p:blipFill>
        <p:spPr>
          <a:xfrm>
            <a:off x="5985653" y="1960082"/>
            <a:ext cx="5268060" cy="552527"/>
          </a:xfrm>
          <a:prstGeom prst="rect">
            <a:avLst/>
          </a:prstGeom>
        </p:spPr>
      </p:pic>
      <p:pic>
        <p:nvPicPr>
          <p:cNvPr id="7" name="Picture 6">
            <a:extLst>
              <a:ext uri="{FF2B5EF4-FFF2-40B4-BE49-F238E27FC236}">
                <a16:creationId xmlns:a16="http://schemas.microsoft.com/office/drawing/2014/main" id="{2EF69BE1-B150-C52E-4A4D-FF9D6F551523}"/>
              </a:ext>
            </a:extLst>
          </p:cNvPr>
          <p:cNvPicPr>
            <a:picLocks noChangeAspect="1"/>
          </p:cNvPicPr>
          <p:nvPr/>
        </p:nvPicPr>
        <p:blipFill>
          <a:blip r:embed="rId5"/>
          <a:stretch>
            <a:fillRect/>
          </a:stretch>
        </p:blipFill>
        <p:spPr>
          <a:xfrm>
            <a:off x="6006732" y="3376032"/>
            <a:ext cx="3267531" cy="562053"/>
          </a:xfrm>
          <a:prstGeom prst="rect">
            <a:avLst/>
          </a:prstGeom>
        </p:spPr>
      </p:pic>
      <p:pic>
        <p:nvPicPr>
          <p:cNvPr id="8" name="Picture 7">
            <a:extLst>
              <a:ext uri="{FF2B5EF4-FFF2-40B4-BE49-F238E27FC236}">
                <a16:creationId xmlns:a16="http://schemas.microsoft.com/office/drawing/2014/main" id="{AF7948C2-A1B6-75D1-DEA8-96C04C0D4EA6}"/>
              </a:ext>
            </a:extLst>
          </p:cNvPr>
          <p:cNvPicPr>
            <a:picLocks noChangeAspect="1"/>
          </p:cNvPicPr>
          <p:nvPr/>
        </p:nvPicPr>
        <p:blipFill>
          <a:blip r:embed="rId6"/>
          <a:stretch>
            <a:fillRect/>
          </a:stretch>
        </p:blipFill>
        <p:spPr>
          <a:xfrm>
            <a:off x="6027811" y="4325735"/>
            <a:ext cx="3810532" cy="438211"/>
          </a:xfrm>
          <a:prstGeom prst="rect">
            <a:avLst/>
          </a:prstGeom>
        </p:spPr>
      </p:pic>
      <p:pic>
        <p:nvPicPr>
          <p:cNvPr id="10" name="Picture 9">
            <a:extLst>
              <a:ext uri="{FF2B5EF4-FFF2-40B4-BE49-F238E27FC236}">
                <a16:creationId xmlns:a16="http://schemas.microsoft.com/office/drawing/2014/main" id="{84C8E477-0AFA-D070-F5CD-B7FEA6A45B56}"/>
              </a:ext>
            </a:extLst>
          </p:cNvPr>
          <p:cNvPicPr>
            <a:picLocks noChangeAspect="1"/>
          </p:cNvPicPr>
          <p:nvPr/>
        </p:nvPicPr>
        <p:blipFill>
          <a:blip r:embed="rId7"/>
          <a:stretch>
            <a:fillRect/>
          </a:stretch>
        </p:blipFill>
        <p:spPr>
          <a:xfrm>
            <a:off x="7868882" y="4866014"/>
            <a:ext cx="3384831" cy="1031081"/>
          </a:xfrm>
          <a:prstGeom prst="rect">
            <a:avLst/>
          </a:prstGeom>
        </p:spPr>
      </p:pic>
      <p:sp>
        <p:nvSpPr>
          <p:cNvPr id="14" name="TextBox 13">
            <a:extLst>
              <a:ext uri="{FF2B5EF4-FFF2-40B4-BE49-F238E27FC236}">
                <a16:creationId xmlns:a16="http://schemas.microsoft.com/office/drawing/2014/main" id="{5B19B2EE-0D1F-6839-10FC-0FC3812D7E05}"/>
              </a:ext>
            </a:extLst>
          </p:cNvPr>
          <p:cNvSpPr txBox="1"/>
          <p:nvPr/>
        </p:nvSpPr>
        <p:spPr>
          <a:xfrm>
            <a:off x="820739" y="5503608"/>
            <a:ext cx="4640263" cy="646331"/>
          </a:xfrm>
          <a:prstGeom prst="rect">
            <a:avLst/>
          </a:prstGeom>
          <a:noFill/>
        </p:spPr>
        <p:txBody>
          <a:bodyPr wrap="square">
            <a:spAutoFit/>
          </a:bodyPr>
          <a:lstStyle/>
          <a:p>
            <a:r>
              <a:rPr lang="en-US" dirty="0">
                <a:hlinkClick r:id="rId8"/>
              </a:rPr>
              <a:t>to-try/</a:t>
            </a:r>
            <a:r>
              <a:rPr lang="en-US" dirty="0" err="1">
                <a:hlinkClick r:id="rId8"/>
              </a:rPr>
              <a:t>jupyter</a:t>
            </a:r>
            <a:r>
              <a:rPr lang="en-US" dirty="0">
                <a:hlinkClick r:id="rId8"/>
              </a:rPr>
              <a:t>-labs-</a:t>
            </a:r>
            <a:r>
              <a:rPr lang="en-US" dirty="0" err="1">
                <a:hlinkClick r:id="rId8"/>
              </a:rPr>
              <a:t>spacex</a:t>
            </a:r>
            <a:r>
              <a:rPr lang="en-US" dirty="0">
                <a:hlinkClick r:id="rId8"/>
              </a:rPr>
              <a:t>-data-collection-</a:t>
            </a:r>
            <a:r>
              <a:rPr lang="en-US" dirty="0" err="1">
                <a:hlinkClick r:id="rId8"/>
              </a:rPr>
              <a:t>api</a:t>
            </a:r>
            <a:r>
              <a:rPr lang="en-US" dirty="0">
                <a:hlinkClick r:id="rId8"/>
              </a:rPr>
              <a:t> (1).</a:t>
            </a:r>
            <a:r>
              <a:rPr lang="en-US" dirty="0" err="1">
                <a:hlinkClick r:id="rId8"/>
              </a:rPr>
              <a:t>ipynb</a:t>
            </a:r>
            <a:r>
              <a:rPr lang="en-US" dirty="0">
                <a:hlinkClick r:id="rId8"/>
              </a:rPr>
              <a:t> at main · Alesia-Koo/to-try</a:t>
            </a:r>
            <a:endParaRPr lang="ru-BY" dirty="0"/>
          </a:p>
        </p:txBody>
      </p:sp>
      <p:sp>
        <p:nvSpPr>
          <p:cNvPr id="17" name="TextBox 16">
            <a:extLst>
              <a:ext uri="{FF2B5EF4-FFF2-40B4-BE49-F238E27FC236}">
                <a16:creationId xmlns:a16="http://schemas.microsoft.com/office/drawing/2014/main" id="{4515D640-8E73-97D1-2EA0-FB600944043C}"/>
              </a:ext>
            </a:extLst>
          </p:cNvPr>
          <p:cNvSpPr txBox="1"/>
          <p:nvPr/>
        </p:nvSpPr>
        <p:spPr>
          <a:xfrm>
            <a:off x="820738" y="5144656"/>
            <a:ext cx="561372" cy="369332"/>
          </a:xfrm>
          <a:prstGeom prst="rect">
            <a:avLst/>
          </a:prstGeom>
          <a:noFill/>
        </p:spPr>
        <p:txBody>
          <a:bodyPr wrap="none" rtlCol="0">
            <a:spAutoFit/>
          </a:bodyPr>
          <a:lstStyle/>
          <a:p>
            <a:r>
              <a:rPr lang="en-US" dirty="0"/>
              <a:t>Link</a:t>
            </a:r>
            <a:endParaRPr lang="ru-BY" dirty="0"/>
          </a:p>
        </p:txBody>
      </p:sp>
      <p:sp>
        <p:nvSpPr>
          <p:cNvPr id="9" name="TextBox 8">
            <a:extLst>
              <a:ext uri="{FF2B5EF4-FFF2-40B4-BE49-F238E27FC236}">
                <a16:creationId xmlns:a16="http://schemas.microsoft.com/office/drawing/2014/main" id="{C3242EC3-7E55-68F4-9ABD-8406AA01C8DA}"/>
              </a:ext>
            </a:extLst>
          </p:cNvPr>
          <p:cNvSpPr txBox="1"/>
          <p:nvPr/>
        </p:nvSpPr>
        <p:spPr>
          <a:xfrm rot="20307051">
            <a:off x="392401" y="266602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9" name="TextBox 8">
            <a:extLst>
              <a:ext uri="{FF2B5EF4-FFF2-40B4-BE49-F238E27FC236}">
                <a16:creationId xmlns:a16="http://schemas.microsoft.com/office/drawing/2014/main" id="{F669BA66-DB85-01F0-34DD-6E2ACF349D1A}"/>
              </a:ext>
            </a:extLst>
          </p:cNvPr>
          <p:cNvSpPr txBox="1"/>
          <p:nvPr/>
        </p:nvSpPr>
        <p:spPr>
          <a:xfrm>
            <a:off x="770011" y="5640186"/>
            <a:ext cx="3932238" cy="646331"/>
          </a:xfrm>
          <a:prstGeom prst="rect">
            <a:avLst/>
          </a:prstGeom>
          <a:noFill/>
        </p:spPr>
        <p:txBody>
          <a:bodyPr wrap="square">
            <a:spAutoFit/>
          </a:bodyPr>
          <a:lstStyle/>
          <a:p>
            <a:r>
              <a:rPr lang="en-US" dirty="0">
                <a:hlinkClick r:id="rId4"/>
              </a:rPr>
              <a:t>to-try/</a:t>
            </a:r>
            <a:r>
              <a:rPr lang="en-US" dirty="0" err="1">
                <a:hlinkClick r:id="rId4"/>
              </a:rPr>
              <a:t>jupyter</a:t>
            </a:r>
            <a:r>
              <a:rPr lang="en-US" dirty="0">
                <a:hlinkClick r:id="rId4"/>
              </a:rPr>
              <a:t>-labs-</a:t>
            </a:r>
            <a:r>
              <a:rPr lang="en-US" dirty="0" err="1">
                <a:hlinkClick r:id="rId4"/>
              </a:rPr>
              <a:t>webscraping</a:t>
            </a:r>
            <a:r>
              <a:rPr lang="en-US" dirty="0">
                <a:hlinkClick r:id="rId4"/>
              </a:rPr>
              <a:t> (2).</a:t>
            </a:r>
            <a:r>
              <a:rPr lang="en-US" dirty="0" err="1">
                <a:hlinkClick r:id="rId4"/>
              </a:rPr>
              <a:t>ipynb</a:t>
            </a:r>
            <a:r>
              <a:rPr lang="en-US" dirty="0">
                <a:hlinkClick r:id="rId4"/>
              </a:rPr>
              <a:t> at main · Alesia-Koo/to-try</a:t>
            </a:r>
            <a:endParaRPr lang="ru-BY" dirty="0"/>
          </a:p>
        </p:txBody>
      </p:sp>
      <p:sp>
        <p:nvSpPr>
          <p:cNvPr id="10" name="TextBox 9">
            <a:extLst>
              <a:ext uri="{FF2B5EF4-FFF2-40B4-BE49-F238E27FC236}">
                <a16:creationId xmlns:a16="http://schemas.microsoft.com/office/drawing/2014/main" id="{541A7958-B591-965A-7AF6-62284AA7D4DF}"/>
              </a:ext>
            </a:extLst>
          </p:cNvPr>
          <p:cNvSpPr txBox="1"/>
          <p:nvPr/>
        </p:nvSpPr>
        <p:spPr>
          <a:xfrm>
            <a:off x="931647" y="5288546"/>
            <a:ext cx="561372" cy="369332"/>
          </a:xfrm>
          <a:prstGeom prst="rect">
            <a:avLst/>
          </a:prstGeom>
          <a:noFill/>
        </p:spPr>
        <p:txBody>
          <a:bodyPr wrap="none" rtlCol="0">
            <a:spAutoFit/>
          </a:bodyPr>
          <a:lstStyle/>
          <a:p>
            <a:r>
              <a:rPr lang="en-US" dirty="0"/>
              <a:t>Link</a:t>
            </a:r>
            <a:endParaRPr lang="ru-BY" dirty="0"/>
          </a:p>
        </p:txBody>
      </p:sp>
      <p:sp>
        <p:nvSpPr>
          <p:cNvPr id="16" name="Rectangle 1">
            <a:extLst>
              <a:ext uri="{FF2B5EF4-FFF2-40B4-BE49-F238E27FC236}">
                <a16:creationId xmlns:a16="http://schemas.microsoft.com/office/drawing/2014/main" id="{3ABFDC30-B94B-DA74-DEAA-F1743ED65D87}"/>
              </a:ext>
            </a:extLst>
          </p:cNvPr>
          <p:cNvSpPr txBox="1">
            <a:spLocks noChangeArrowheads="1"/>
          </p:cNvSpPr>
          <p:nvPr/>
        </p:nvSpPr>
        <p:spPr bwMode="auto">
          <a:xfrm>
            <a:off x="770011" y="1789866"/>
            <a:ext cx="5017656"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None/>
            </a:pPr>
            <a:r>
              <a:rPr lang="ru-BY" altLang="ru-BY" sz="1000" dirty="0">
                <a:latin typeface="NSimSun" panose="02010609030101010101" pitchFamily="49" charset="-122"/>
                <a:ea typeface="NSimSun" panose="02010609030101010101" pitchFamily="49" charset="-122"/>
              </a:rPr>
              <a:t> </a:t>
            </a:r>
            <a:r>
              <a:rPr lang="en-US" altLang="ru-BY" sz="2000" dirty="0">
                <a:latin typeface="Times New Roman" panose="02020603050405020304" pitchFamily="18" charset="0"/>
                <a:ea typeface="NSimSun" panose="02010609030101010101" pitchFamily="49" charset="-122"/>
                <a:cs typeface="Times New Roman" panose="02020603050405020304" pitchFamily="18" charset="0"/>
              </a:rPr>
              <a:t>The data was extracted</a:t>
            </a:r>
            <a:r>
              <a:rPr lang="ru-BY" altLang="ru-BY" sz="2000" dirty="0">
                <a:latin typeface="Times New Roman" panose="02020603050405020304" pitchFamily="18" charset="0"/>
                <a:ea typeface="NSimSun" panose="02010609030101010101" pitchFamily="49" charset="-122"/>
                <a:cs typeface="Times New Roman" panose="02020603050405020304" pitchFamily="18" charset="0"/>
              </a:rPr>
              <a:t> </a:t>
            </a:r>
            <a:r>
              <a:rPr lang="ru-BY" altLang="ru-BY" sz="2000" dirty="0" err="1">
                <a:latin typeface="Times New Roman" panose="02020603050405020304" pitchFamily="18" charset="0"/>
                <a:ea typeface="NSimSun" panose="02010609030101010101" pitchFamily="49" charset="-122"/>
                <a:cs typeface="Times New Roman" panose="02020603050405020304" pitchFamily="18" charset="0"/>
              </a:rPr>
              <a:t>from</a:t>
            </a:r>
            <a:r>
              <a:rPr lang="ru-BY" altLang="ru-BY" sz="2000" dirty="0">
                <a:latin typeface="Times New Roman" panose="02020603050405020304" pitchFamily="18" charset="0"/>
                <a:ea typeface="NSimSun" panose="02010609030101010101" pitchFamily="49" charset="-122"/>
                <a:cs typeface="Times New Roman" panose="02020603050405020304" pitchFamily="18" charset="0"/>
              </a:rPr>
              <a:t> a Wikipedia </a:t>
            </a:r>
            <a:r>
              <a:rPr lang="ru-BY" altLang="ru-BY" sz="2000" dirty="0" err="1">
                <a:latin typeface="Times New Roman" panose="02020603050405020304" pitchFamily="18" charset="0"/>
                <a:ea typeface="NSimSun" panose="02010609030101010101" pitchFamily="49" charset="-122"/>
                <a:cs typeface="Times New Roman" panose="02020603050405020304" pitchFamily="18" charset="0"/>
              </a:rPr>
              <a:t>page</a:t>
            </a:r>
            <a:r>
              <a:rPr lang="en-US" altLang="ru-BY" sz="2000" dirty="0">
                <a:latin typeface="Times New Roman" panose="02020603050405020304" pitchFamily="18" charset="0"/>
                <a:ea typeface="NSimSun" panose="02010609030101010101" pitchFamily="49" charset="-122"/>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was stored in a HTML table</a:t>
            </a:r>
          </a:p>
          <a:p>
            <a:pPr marL="0" indent="0">
              <a:lnSpc>
                <a:spcPct val="100000"/>
              </a:lnSpc>
              <a:buFontTx/>
              <a:buNone/>
            </a:pPr>
            <a:endParaRPr lang="en-US" sz="2000" dirty="0">
              <a:latin typeface="Times New Roman" panose="02020603050405020304" pitchFamily="18" charset="0"/>
              <a:cs typeface="Times New Roman" panose="02020603050405020304" pitchFamily="18" charset="0"/>
            </a:endParaRPr>
          </a:p>
          <a:p>
            <a:pPr marL="0" indent="0">
              <a:lnSpc>
                <a:spcPct val="100000"/>
              </a:lnSpc>
              <a:buFontTx/>
              <a:buNone/>
            </a:pPr>
            <a:r>
              <a:rPr lang="en-US" sz="2000" dirty="0">
                <a:latin typeface="Times New Roman" panose="02020603050405020304" pitchFamily="18" charset="0"/>
                <a:cs typeface="Times New Roman" panose="02020603050405020304" pitchFamily="18" charset="0"/>
              </a:rPr>
              <a:t>It was </a:t>
            </a:r>
          </a:p>
          <a:p>
            <a:pPr>
              <a:lnSpc>
                <a:spcPct val="100000"/>
              </a:lnSpc>
            </a:pPr>
            <a:r>
              <a:rPr lang="en-US" sz="2000" dirty="0">
                <a:latin typeface="Times New Roman" panose="02020603050405020304" pitchFamily="18" charset="0"/>
                <a:cs typeface="Times New Roman" panose="02020603050405020304" pitchFamily="18" charset="0"/>
              </a:rPr>
              <a:t>used GET method to request the data HTML page</a:t>
            </a:r>
          </a:p>
          <a:p>
            <a:pPr>
              <a:lnSpc>
                <a:spcPct val="100000"/>
              </a:lnSpc>
            </a:pPr>
            <a:r>
              <a:rPr lang="en-US" altLang="ru-BY" sz="2000" dirty="0">
                <a:latin typeface="Times New Roman" panose="02020603050405020304" pitchFamily="18" charset="0"/>
                <a:ea typeface="NSimSun" panose="02010609030101010101" pitchFamily="49" charset="-122"/>
                <a:cs typeface="Times New Roman" panose="02020603050405020304" pitchFamily="18" charset="0"/>
              </a:rPr>
              <a:t>and created a </a:t>
            </a:r>
            <a:r>
              <a:rPr lang="en-US" altLang="ru-BY" sz="2000" dirty="0" err="1">
                <a:latin typeface="Times New Roman" panose="02020603050405020304" pitchFamily="18" charset="0"/>
                <a:ea typeface="NSimSun" panose="02010609030101010101" pitchFamily="49" charset="-122"/>
                <a:cs typeface="Times New Roman" panose="02020603050405020304" pitchFamily="18" charset="0"/>
              </a:rPr>
              <a:t>BeautufulSoup</a:t>
            </a:r>
            <a:r>
              <a:rPr lang="en-US" altLang="ru-BY" sz="2000" dirty="0">
                <a:latin typeface="Times New Roman" panose="02020603050405020304" pitchFamily="18" charset="0"/>
                <a:ea typeface="NSimSun" panose="02010609030101010101" pitchFamily="49" charset="-122"/>
                <a:cs typeface="Times New Roman" panose="02020603050405020304" pitchFamily="18" charset="0"/>
              </a:rPr>
              <a:t> object from a response text content</a:t>
            </a:r>
          </a:p>
          <a:p>
            <a:pPr>
              <a:lnSpc>
                <a:spcPct val="100000"/>
              </a:lnSpc>
            </a:pPr>
            <a:r>
              <a:rPr lang="en-US" altLang="ru-BY" sz="2000" dirty="0">
                <a:latin typeface="Times New Roman" panose="02020603050405020304" pitchFamily="18" charset="0"/>
                <a:ea typeface="NSimSun" panose="02010609030101010101" pitchFamily="49" charset="-122"/>
                <a:cs typeface="Times New Roman" panose="02020603050405020304" pitchFamily="18" charset="0"/>
              </a:rPr>
              <a:t>after filling in the parsed values into special object it was created a </a:t>
            </a:r>
            <a:r>
              <a:rPr lang="en-US" altLang="ru-BY" sz="2000" dirty="0" err="1">
                <a:latin typeface="Times New Roman" panose="02020603050405020304" pitchFamily="18" charset="0"/>
                <a:ea typeface="NSimSun" panose="02010609030101010101" pitchFamily="49" charset="-122"/>
                <a:cs typeface="Times New Roman" panose="02020603050405020304" pitchFamily="18" charset="0"/>
              </a:rPr>
              <a:t>dataframe</a:t>
            </a:r>
            <a:endParaRPr lang="ru-BY" altLang="ru-BY" sz="2000" dirty="0">
              <a:latin typeface="Times New Roman" panose="02020603050405020304" pitchFamily="18" charset="0"/>
              <a:ea typeface="NSimSun" panose="02010609030101010101" pitchFamily="49" charset="-122"/>
              <a:cs typeface="Times New Roman" panose="02020603050405020304" pitchFamily="18" charset="0"/>
            </a:endParaRPr>
          </a:p>
        </p:txBody>
      </p:sp>
      <p:pic>
        <p:nvPicPr>
          <p:cNvPr id="22" name="Picture 21">
            <a:extLst>
              <a:ext uri="{FF2B5EF4-FFF2-40B4-BE49-F238E27FC236}">
                <a16:creationId xmlns:a16="http://schemas.microsoft.com/office/drawing/2014/main" id="{8A1E21EE-4D58-45D3-C050-5EAC25D6684D}"/>
              </a:ext>
            </a:extLst>
          </p:cNvPr>
          <p:cNvPicPr>
            <a:picLocks noChangeAspect="1"/>
          </p:cNvPicPr>
          <p:nvPr/>
        </p:nvPicPr>
        <p:blipFill>
          <a:blip r:embed="rId5"/>
          <a:stretch>
            <a:fillRect/>
          </a:stretch>
        </p:blipFill>
        <p:spPr>
          <a:xfrm>
            <a:off x="6449290" y="238231"/>
            <a:ext cx="4852625" cy="800060"/>
          </a:xfrm>
          <a:prstGeom prst="rect">
            <a:avLst/>
          </a:prstGeom>
        </p:spPr>
      </p:pic>
      <p:pic>
        <p:nvPicPr>
          <p:cNvPr id="24" name="Picture 23">
            <a:extLst>
              <a:ext uri="{FF2B5EF4-FFF2-40B4-BE49-F238E27FC236}">
                <a16:creationId xmlns:a16="http://schemas.microsoft.com/office/drawing/2014/main" id="{3CA7C294-6725-1ACF-33B8-FD1D21891C33}"/>
              </a:ext>
            </a:extLst>
          </p:cNvPr>
          <p:cNvPicPr>
            <a:picLocks noChangeAspect="1"/>
          </p:cNvPicPr>
          <p:nvPr/>
        </p:nvPicPr>
        <p:blipFill>
          <a:blip r:embed="rId6"/>
          <a:stretch>
            <a:fillRect/>
          </a:stretch>
        </p:blipFill>
        <p:spPr>
          <a:xfrm>
            <a:off x="5975926" y="1856943"/>
            <a:ext cx="5325989" cy="830839"/>
          </a:xfrm>
          <a:prstGeom prst="rect">
            <a:avLst/>
          </a:prstGeom>
        </p:spPr>
      </p:pic>
      <p:pic>
        <p:nvPicPr>
          <p:cNvPr id="26" name="Picture 25">
            <a:extLst>
              <a:ext uri="{FF2B5EF4-FFF2-40B4-BE49-F238E27FC236}">
                <a16:creationId xmlns:a16="http://schemas.microsoft.com/office/drawing/2014/main" id="{2A4CB698-E816-F4B9-6155-D71B574CF5FE}"/>
              </a:ext>
            </a:extLst>
          </p:cNvPr>
          <p:cNvPicPr>
            <a:picLocks noChangeAspect="1"/>
          </p:cNvPicPr>
          <p:nvPr/>
        </p:nvPicPr>
        <p:blipFill>
          <a:blip r:embed="rId7"/>
          <a:stretch>
            <a:fillRect/>
          </a:stretch>
        </p:blipFill>
        <p:spPr>
          <a:xfrm>
            <a:off x="5975926" y="3103456"/>
            <a:ext cx="3524742" cy="266737"/>
          </a:xfrm>
          <a:prstGeom prst="rect">
            <a:avLst/>
          </a:prstGeom>
        </p:spPr>
      </p:pic>
      <p:pic>
        <p:nvPicPr>
          <p:cNvPr id="32" name="Picture 31">
            <a:extLst>
              <a:ext uri="{FF2B5EF4-FFF2-40B4-BE49-F238E27FC236}">
                <a16:creationId xmlns:a16="http://schemas.microsoft.com/office/drawing/2014/main" id="{21691957-B0B4-C06D-100F-57BA9ED86E2C}"/>
              </a:ext>
            </a:extLst>
          </p:cNvPr>
          <p:cNvPicPr>
            <a:picLocks noChangeAspect="1"/>
          </p:cNvPicPr>
          <p:nvPr/>
        </p:nvPicPr>
        <p:blipFill>
          <a:blip r:embed="rId8"/>
          <a:stretch>
            <a:fillRect/>
          </a:stretch>
        </p:blipFill>
        <p:spPr>
          <a:xfrm>
            <a:off x="5975926" y="3766637"/>
            <a:ext cx="5098474" cy="268341"/>
          </a:xfrm>
          <a:prstGeom prst="rect">
            <a:avLst/>
          </a:prstGeom>
        </p:spPr>
      </p:pic>
      <p:pic>
        <p:nvPicPr>
          <p:cNvPr id="36" name="Picture 35">
            <a:extLst>
              <a:ext uri="{FF2B5EF4-FFF2-40B4-BE49-F238E27FC236}">
                <a16:creationId xmlns:a16="http://schemas.microsoft.com/office/drawing/2014/main" id="{0F04B064-85A2-6DB0-1DC0-BFE465D3E02A}"/>
              </a:ext>
            </a:extLst>
          </p:cNvPr>
          <p:cNvPicPr>
            <a:picLocks noChangeAspect="1"/>
          </p:cNvPicPr>
          <p:nvPr/>
        </p:nvPicPr>
        <p:blipFill>
          <a:blip r:embed="rId9"/>
          <a:stretch>
            <a:fillRect/>
          </a:stretch>
        </p:blipFill>
        <p:spPr>
          <a:xfrm>
            <a:off x="6038929" y="4451232"/>
            <a:ext cx="5098474" cy="215919"/>
          </a:xfrm>
          <a:prstGeom prst="rect">
            <a:avLst/>
          </a:prstGeom>
        </p:spPr>
      </p:pic>
      <p:pic>
        <p:nvPicPr>
          <p:cNvPr id="38" name="Picture 37">
            <a:extLst>
              <a:ext uri="{FF2B5EF4-FFF2-40B4-BE49-F238E27FC236}">
                <a16:creationId xmlns:a16="http://schemas.microsoft.com/office/drawing/2014/main" id="{331FFE41-00AA-E999-143C-DC8F31C3EADB}"/>
              </a:ext>
            </a:extLst>
          </p:cNvPr>
          <p:cNvPicPr>
            <a:picLocks noChangeAspect="1"/>
          </p:cNvPicPr>
          <p:nvPr/>
        </p:nvPicPr>
        <p:blipFill>
          <a:blip r:embed="rId10"/>
          <a:stretch>
            <a:fillRect/>
          </a:stretch>
        </p:blipFill>
        <p:spPr>
          <a:xfrm>
            <a:off x="6096000" y="4894631"/>
            <a:ext cx="3731444" cy="1030070"/>
          </a:xfrm>
          <a:prstGeom prst="rect">
            <a:avLst/>
          </a:prstGeom>
        </p:spPr>
      </p:pic>
      <p:sp>
        <p:nvSpPr>
          <p:cNvPr id="3" name="TextBox 2">
            <a:extLst>
              <a:ext uri="{FF2B5EF4-FFF2-40B4-BE49-F238E27FC236}">
                <a16:creationId xmlns:a16="http://schemas.microsoft.com/office/drawing/2014/main" id="{E76A68A5-DFDD-8E3F-0EA2-78808215215F}"/>
              </a:ext>
            </a:extLst>
          </p:cNvPr>
          <p:cNvSpPr txBox="1"/>
          <p:nvPr/>
        </p:nvSpPr>
        <p:spPr>
          <a:xfrm rot="20307051">
            <a:off x="326437" y="2654311"/>
            <a:ext cx="11539125" cy="1446550"/>
          </a:xfrm>
          <a:prstGeom prst="rect">
            <a:avLst/>
          </a:prstGeom>
          <a:noFill/>
        </p:spPr>
        <p:txBody>
          <a:bodyPr wrap="square" rtlCol="0">
            <a:spAutoFit/>
          </a:bodyPr>
          <a:lstStyle/>
          <a:p>
            <a:pPr algn="ctr"/>
            <a:r>
              <a:rPr lang="en-US" sz="8800" dirty="0">
                <a:solidFill>
                  <a:schemeClr val="bg1">
                    <a:lumMod val="65000"/>
                    <a:alpha val="24000"/>
                  </a:schemeClr>
                </a:solidFill>
                <a:latin typeface="Arial Rounded MT Bold" panose="020F0704030504030204" pitchFamily="34" charset="0"/>
              </a:rPr>
              <a:t>A</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L</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E</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S</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I</a:t>
            </a:r>
            <a:r>
              <a:rPr lang="ru-RU" sz="8800" dirty="0">
                <a:solidFill>
                  <a:schemeClr val="bg1">
                    <a:lumMod val="65000"/>
                    <a:alpha val="24000"/>
                  </a:schemeClr>
                </a:solidFill>
                <a:latin typeface="Arial Rounded MT Bold" panose="020F0704030504030204" pitchFamily="34" charset="0"/>
              </a:rPr>
              <a:t> </a:t>
            </a:r>
            <a:r>
              <a:rPr lang="en-US" sz="8800" dirty="0">
                <a:solidFill>
                  <a:schemeClr val="bg1">
                    <a:lumMod val="65000"/>
                    <a:alpha val="24000"/>
                  </a:schemeClr>
                </a:solidFill>
                <a:latin typeface="Arial Rounded MT Bold" panose="020F0704030504030204" pitchFamily="34" charset="0"/>
              </a:rPr>
              <a:t>A</a:t>
            </a:r>
            <a:endParaRPr lang="ru-BY" sz="8800" dirty="0">
              <a:solidFill>
                <a:schemeClr val="bg1">
                  <a:lumMod val="65000"/>
                  <a:alpha val="24000"/>
                </a:schemeClr>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1613</TotalTime>
  <Words>3251</Words>
  <Application>Microsoft Office PowerPoint</Application>
  <PresentationFormat>Widescreen</PresentationFormat>
  <Paragraphs>368</Paragraphs>
  <Slides>47</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NSimSun</vt:lpstr>
      <vt:lpstr>Abadi</vt:lpstr>
      <vt:lpstr>Arial</vt:lpstr>
      <vt:lpstr>Arial Rounded MT Bold</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Alesya Koocherenko</cp:lastModifiedBy>
  <cp:revision>232</cp:revision>
  <dcterms:created xsi:type="dcterms:W3CDTF">2021-04-29T18:58:34Z</dcterms:created>
  <dcterms:modified xsi:type="dcterms:W3CDTF">2025-07-08T10:57:57Z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